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7"/>
    <p:sldMasterId id="2147483732" r:id="rId28"/>
  </p:sldMasterIdLst>
  <p:notesMasterIdLst>
    <p:notesMasterId r:id="rId63"/>
  </p:notesMasterIdLst>
  <p:handoutMasterIdLst>
    <p:handoutMasterId r:id="rId64"/>
  </p:handoutMasterIdLst>
  <p:sldIdLst>
    <p:sldId id="256" r:id="rId29"/>
    <p:sldId id="372" r:id="rId30"/>
    <p:sldId id="291" r:id="rId31"/>
    <p:sldId id="319" r:id="rId32"/>
    <p:sldId id="347" r:id="rId33"/>
    <p:sldId id="373" r:id="rId34"/>
    <p:sldId id="348" r:id="rId35"/>
    <p:sldId id="349" r:id="rId36"/>
    <p:sldId id="350" r:id="rId37"/>
    <p:sldId id="351" r:id="rId38"/>
    <p:sldId id="352" r:id="rId39"/>
    <p:sldId id="353" r:id="rId40"/>
    <p:sldId id="354" r:id="rId41"/>
    <p:sldId id="359" r:id="rId42"/>
    <p:sldId id="355" r:id="rId43"/>
    <p:sldId id="358" r:id="rId44"/>
    <p:sldId id="360" r:id="rId45"/>
    <p:sldId id="361" r:id="rId46"/>
    <p:sldId id="367" r:id="rId47"/>
    <p:sldId id="362" r:id="rId48"/>
    <p:sldId id="363" r:id="rId49"/>
    <p:sldId id="374" r:id="rId50"/>
    <p:sldId id="375" r:id="rId51"/>
    <p:sldId id="376" r:id="rId52"/>
    <p:sldId id="378" r:id="rId53"/>
    <p:sldId id="377" r:id="rId54"/>
    <p:sldId id="379" r:id="rId55"/>
    <p:sldId id="368" r:id="rId56"/>
    <p:sldId id="369" r:id="rId57"/>
    <p:sldId id="370" r:id="rId58"/>
    <p:sldId id="364" r:id="rId59"/>
    <p:sldId id="380" r:id="rId60"/>
    <p:sldId id="313" r:id="rId61"/>
    <p:sldId id="320" r:id="rId62"/>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0B1"/>
    <a:srgbClr val="585858"/>
    <a:srgbClr val="27B14E"/>
    <a:srgbClr val="214AB2"/>
    <a:srgbClr val="D08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033" autoAdjust="0"/>
    <p:restoredTop sz="60463" autoAdjust="0"/>
  </p:normalViewPr>
  <p:slideViewPr>
    <p:cSldViewPr>
      <p:cViewPr varScale="1">
        <p:scale>
          <a:sx n="72" d="100"/>
          <a:sy n="72" d="100"/>
        </p:scale>
        <p:origin x="2346" y="66"/>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2832"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1.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2.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61" Type="http://schemas.openxmlformats.org/officeDocument/2006/relationships/slide" Target="slides/slide3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 Target="slides/slide2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739" cy="46942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defRPr sz="1200">
                <a:latin typeface="Arial" charset="0"/>
                <a:ea typeface="ＭＳ Ｐゴシック" pitchFamily="-32" charset="-128"/>
              </a:defRPr>
            </a:lvl1pPr>
          </a:lstStyle>
          <a:p>
            <a:pPr>
              <a:defRPr/>
            </a:pPr>
            <a:endParaRPr lang="en-US" dirty="0"/>
          </a:p>
        </p:txBody>
      </p:sp>
      <p:sp>
        <p:nvSpPr>
          <p:cNvPr id="4099" name="Rectangle 3"/>
          <p:cNvSpPr>
            <a:spLocks noGrp="1" noChangeArrowheads="1"/>
          </p:cNvSpPr>
          <p:nvPr>
            <p:ph type="dt" sz="quarter" idx="1"/>
          </p:nvPr>
        </p:nvSpPr>
        <p:spPr bwMode="auto">
          <a:xfrm>
            <a:off x="4024736" y="0"/>
            <a:ext cx="3077739" cy="46942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a:defRPr sz="1200">
                <a:latin typeface="Arial" charset="0"/>
                <a:ea typeface="ＭＳ Ｐゴシック" pitchFamily="-32" charset="-128"/>
              </a:defRPr>
            </a:lvl1pPr>
          </a:lstStyle>
          <a:p>
            <a:pPr>
              <a:defRPr/>
            </a:pPr>
            <a:endParaRPr lang="en-US" dirty="0"/>
          </a:p>
        </p:txBody>
      </p:sp>
      <p:sp>
        <p:nvSpPr>
          <p:cNvPr id="4100" name="Rectangle 4"/>
          <p:cNvSpPr>
            <a:spLocks noGrp="1" noChangeArrowheads="1"/>
          </p:cNvSpPr>
          <p:nvPr>
            <p:ph type="ftr" sz="quarter" idx="2"/>
          </p:nvPr>
        </p:nvSpPr>
        <p:spPr bwMode="auto">
          <a:xfrm>
            <a:off x="0" y="8919051"/>
            <a:ext cx="3077739" cy="46942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defRPr sz="1200">
                <a:latin typeface="Arial" charset="0"/>
                <a:ea typeface="ＭＳ Ｐゴシック" pitchFamily="-32" charset="-128"/>
              </a:defRPr>
            </a:lvl1pPr>
          </a:lstStyle>
          <a:p>
            <a:pPr>
              <a:defRPr/>
            </a:pPr>
            <a:endParaRPr lang="en-US" dirty="0"/>
          </a:p>
        </p:txBody>
      </p:sp>
      <p:sp>
        <p:nvSpPr>
          <p:cNvPr id="4101" name="Rectangle 5"/>
          <p:cNvSpPr>
            <a:spLocks noGrp="1" noChangeArrowheads="1"/>
          </p:cNvSpPr>
          <p:nvPr>
            <p:ph type="sldNum" sz="quarter" idx="3"/>
          </p:nvPr>
        </p:nvSpPr>
        <p:spPr bwMode="auto">
          <a:xfrm>
            <a:off x="4024736" y="8919051"/>
            <a:ext cx="3077739" cy="46942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a:defRPr sz="1200"/>
            </a:lvl1pPr>
          </a:lstStyle>
          <a:p>
            <a:fld id="{07613005-EA3F-40F2-BE01-B11ED293D53C}" type="slidenum">
              <a:rPr lang="en-US"/>
              <a:pPr/>
              <a:t>‹#›</a:t>
            </a:fld>
            <a:endParaRPr lang="en-US" dirty="0"/>
          </a:p>
        </p:txBody>
      </p:sp>
    </p:spTree>
    <p:extLst>
      <p:ext uri="{BB962C8B-B14F-4D97-AF65-F5344CB8AC3E}">
        <p14:creationId xmlns:p14="http://schemas.microsoft.com/office/powerpoint/2010/main" val="3053706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7739" cy="46942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defRPr sz="1200">
                <a:latin typeface="Arial" charset="0"/>
                <a:ea typeface="ＭＳ Ｐゴシック" pitchFamily="-32" charset="-128"/>
              </a:defRPr>
            </a:lvl1pPr>
          </a:lstStyle>
          <a:p>
            <a:pPr>
              <a:defRPr/>
            </a:pPr>
            <a:endParaRPr lang="en-US" dirty="0"/>
          </a:p>
        </p:txBody>
      </p:sp>
      <p:sp>
        <p:nvSpPr>
          <p:cNvPr id="6147" name="Rectangle 3"/>
          <p:cNvSpPr>
            <a:spLocks noGrp="1" noChangeArrowheads="1"/>
          </p:cNvSpPr>
          <p:nvPr>
            <p:ph type="dt" idx="1"/>
          </p:nvPr>
        </p:nvSpPr>
        <p:spPr bwMode="auto">
          <a:xfrm>
            <a:off x="4024736" y="0"/>
            <a:ext cx="3077739" cy="46942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a:defRPr sz="1200">
                <a:latin typeface="Arial" charset="0"/>
                <a:ea typeface="ＭＳ Ｐゴシック" pitchFamily="-32" charset="-128"/>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6997" y="4459526"/>
            <a:ext cx="5208482" cy="422481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919051"/>
            <a:ext cx="3077739" cy="46942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defRPr sz="1200">
                <a:latin typeface="Arial" charset="0"/>
                <a:ea typeface="ＭＳ Ｐゴシック" pitchFamily="-32" charset="-128"/>
              </a:defRPr>
            </a:lvl1pPr>
          </a:lstStyle>
          <a:p>
            <a:pPr>
              <a:defRPr/>
            </a:pPr>
            <a:endParaRPr lang="en-US" dirty="0"/>
          </a:p>
        </p:txBody>
      </p:sp>
      <p:sp>
        <p:nvSpPr>
          <p:cNvPr id="6151" name="Rectangle 7"/>
          <p:cNvSpPr>
            <a:spLocks noGrp="1" noChangeArrowheads="1"/>
          </p:cNvSpPr>
          <p:nvPr>
            <p:ph type="sldNum" sz="quarter" idx="5"/>
          </p:nvPr>
        </p:nvSpPr>
        <p:spPr bwMode="auto">
          <a:xfrm>
            <a:off x="4024736" y="8919051"/>
            <a:ext cx="3077739" cy="46942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a:defRPr sz="1200"/>
            </a:lvl1pPr>
          </a:lstStyle>
          <a:p>
            <a:fld id="{AAE7A722-F3C2-4155-A7F7-FBBB9AF47DD3}" type="slidenum">
              <a:rPr lang="en-US"/>
              <a:pPr/>
              <a:t>‹#›</a:t>
            </a:fld>
            <a:endParaRPr lang="en-US" dirty="0"/>
          </a:p>
        </p:txBody>
      </p:sp>
    </p:spTree>
    <p:extLst>
      <p:ext uri="{BB962C8B-B14F-4D97-AF65-F5344CB8AC3E}">
        <p14:creationId xmlns:p14="http://schemas.microsoft.com/office/powerpoint/2010/main" val="109760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5545" indent="-294440">
              <a:defRPr sz="2400">
                <a:solidFill>
                  <a:schemeClr val="tx1"/>
                </a:solidFill>
                <a:latin typeface="Arial" panose="020B0604020202020204" pitchFamily="34" charset="0"/>
                <a:ea typeface="ＭＳ Ｐゴシック" panose="020B0600070205080204" pitchFamily="34" charset="-128"/>
              </a:defRPr>
            </a:lvl2pPr>
            <a:lvl3pPr marL="1177762" indent="-235552">
              <a:defRPr sz="2400">
                <a:solidFill>
                  <a:schemeClr val="tx1"/>
                </a:solidFill>
                <a:latin typeface="Arial" panose="020B0604020202020204" pitchFamily="34" charset="0"/>
                <a:ea typeface="ＭＳ Ｐゴシック" panose="020B0600070205080204" pitchFamily="34" charset="-128"/>
              </a:defRPr>
            </a:lvl3pPr>
            <a:lvl4pPr marL="1648867" indent="-235552">
              <a:defRPr sz="2400">
                <a:solidFill>
                  <a:schemeClr val="tx1"/>
                </a:solidFill>
                <a:latin typeface="Arial" panose="020B0604020202020204" pitchFamily="34" charset="0"/>
                <a:ea typeface="ＭＳ Ｐゴシック" panose="020B0600070205080204" pitchFamily="34" charset="-128"/>
              </a:defRPr>
            </a:lvl4pPr>
            <a:lvl5pPr marL="2119972" indent="-235552">
              <a:defRPr sz="2400">
                <a:solidFill>
                  <a:schemeClr val="tx1"/>
                </a:solidFill>
                <a:latin typeface="Arial" panose="020B0604020202020204" pitchFamily="34" charset="0"/>
                <a:ea typeface="ＭＳ Ｐゴシック" panose="020B0600070205080204" pitchFamily="34" charset="-128"/>
              </a:defRPr>
            </a:lvl5pPr>
            <a:lvl6pPr marL="2591076" indent="-23555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62181" indent="-23555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33285" indent="-23555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4390" indent="-23555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FF08BD-ACBA-4BBA-B0AE-73746283197A}" type="slidenum">
              <a:rPr lang="en-US" sz="1200"/>
              <a:pPr/>
              <a:t>1</a:t>
            </a:fld>
            <a:endParaRPr lang="en-US" sz="1200"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2983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2">
                    <a:lumMod val="75000"/>
                  </a:schemeClr>
                </a:solidFill>
              </a:rPr>
              <a:t>First we have the EPA Cleanup</a:t>
            </a:r>
            <a:r>
              <a:rPr lang="en-US" sz="1200" baseline="0" dirty="0">
                <a:solidFill>
                  <a:schemeClr val="bg2">
                    <a:lumMod val="75000"/>
                  </a:schemeClr>
                </a:solidFill>
              </a:rPr>
              <a:t> ArcGIS record tool. This tool is to be used when </a:t>
            </a:r>
            <a:r>
              <a:rPr lang="en-US" sz="1200" dirty="0">
                <a:solidFill>
                  <a:schemeClr val="bg2">
                    <a:lumMod val="75000"/>
                  </a:schemeClr>
                </a:solidFill>
              </a:rPr>
              <a:t>metadata record has (deliberately or inadvertently) already been upgraded from FGDC CSDGM to ArcGIS format using the default </a:t>
            </a:r>
            <a:r>
              <a:rPr lang="en-US" sz="1200" dirty="0" err="1">
                <a:solidFill>
                  <a:schemeClr val="bg2">
                    <a:lumMod val="75000"/>
                  </a:schemeClr>
                </a:solidFill>
              </a:rPr>
              <a:t>Esri</a:t>
            </a:r>
            <a:r>
              <a:rPr lang="en-US" sz="1200" dirty="0">
                <a:solidFill>
                  <a:schemeClr val="bg2">
                    <a:lumMod val="75000"/>
                  </a:schemeClr>
                </a:solidFill>
              </a:rPr>
              <a:t> Upgrade Metadata tool. </a:t>
            </a:r>
            <a:r>
              <a:rPr lang="en-US" sz="1200" baseline="0" dirty="0">
                <a:solidFill>
                  <a:schemeClr val="bg2">
                    <a:lumMod val="75000"/>
                  </a:schemeClr>
                </a:solidFill>
              </a:rPr>
              <a:t> This tool was developed to help better align such a record with the EPA Metadata Technical Specification. </a:t>
            </a:r>
            <a:endParaRPr lang="en-US" sz="1200" dirty="0">
              <a:solidFill>
                <a:schemeClr val="bg2">
                  <a:lumMod val="7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bg2">
                  <a:lumMod val="75000"/>
                </a:schemeClr>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10</a:t>
            </a:fld>
            <a:endParaRPr lang="en-US" dirty="0"/>
          </a:p>
        </p:txBody>
      </p:sp>
    </p:spTree>
    <p:extLst>
      <p:ext uri="{BB962C8B-B14F-4D97-AF65-F5344CB8AC3E}">
        <p14:creationId xmlns:p14="http://schemas.microsoft.com/office/powerpoint/2010/main" val="135891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Next we have the EPA Upgrade FGDC to ArcGIS tool This tool should be used to upgrade all legacy FGDC records to ArcGIS format.  If you are</a:t>
            </a:r>
            <a:r>
              <a:rPr lang="en-US" sz="1200" kern="1200" baseline="0" dirty="0">
                <a:solidFill>
                  <a:schemeClr val="tx1"/>
                </a:solidFill>
                <a:effectLst/>
                <a:latin typeface="Arial" charset="0"/>
                <a:ea typeface="ＭＳ Ｐゴシック" pitchFamily="-32" charset="-128"/>
                <a:cs typeface="+mn-cs"/>
              </a:rPr>
              <a:t> updating an FGDC record, you will want to first run the record through this tool.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You may wonder why this tool is necessary since</a:t>
            </a:r>
            <a:r>
              <a:rPr lang="en-US" sz="1200" kern="1200" baseline="0" dirty="0">
                <a:solidFill>
                  <a:schemeClr val="tx1"/>
                </a:solidFill>
                <a:effectLst/>
                <a:latin typeface="Arial" charset="0"/>
                <a:ea typeface="ＭＳ Ｐゴシック" pitchFamily="-32" charset="-128"/>
                <a:cs typeface="+mn-cs"/>
              </a:rPr>
              <a:t> ArcGIS contains a metadata upgrade tool by default. </a:t>
            </a:r>
            <a:r>
              <a:rPr lang="en-US" sz="1200" kern="1200" dirty="0">
                <a:solidFill>
                  <a:schemeClr val="tx1"/>
                </a:solidFill>
                <a:effectLst/>
                <a:latin typeface="Arial" charset="0"/>
                <a:ea typeface="ＭＳ Ｐゴシック" pitchFamily="-32" charset="-128"/>
                <a:cs typeface="+mn-cs"/>
              </a:rPr>
              <a:t>This tool is necessary because the standard </a:t>
            </a:r>
            <a:r>
              <a:rPr lang="en-US" sz="1200" kern="1200" dirty="0" err="1">
                <a:solidFill>
                  <a:schemeClr val="tx1"/>
                </a:solidFill>
                <a:effectLst/>
                <a:latin typeface="Arial" charset="0"/>
                <a:ea typeface="ＭＳ Ｐゴシック" pitchFamily="-32" charset="-128"/>
                <a:cs typeface="+mn-cs"/>
              </a:rPr>
              <a:t>Esri</a:t>
            </a:r>
            <a:r>
              <a:rPr lang="en-US" sz="1200" kern="1200" dirty="0">
                <a:solidFill>
                  <a:schemeClr val="tx1"/>
                </a:solidFill>
                <a:effectLst/>
                <a:latin typeface="Arial" charset="0"/>
                <a:ea typeface="ＭＳ Ｐゴシック" pitchFamily="-32" charset="-128"/>
                <a:cs typeface="+mn-cs"/>
              </a:rPr>
              <a:t> upgrade process fails to incorporate embedded UUIDs (even though they use </a:t>
            </a:r>
            <a:r>
              <a:rPr lang="en-US" sz="1200" kern="1200" dirty="0" err="1">
                <a:solidFill>
                  <a:schemeClr val="tx1"/>
                </a:solidFill>
                <a:effectLst/>
                <a:latin typeface="Arial" charset="0"/>
                <a:ea typeface="ＭＳ Ｐゴシック" pitchFamily="-32" charset="-128"/>
                <a:cs typeface="+mn-cs"/>
              </a:rPr>
              <a:t>Esri</a:t>
            </a:r>
            <a:r>
              <a:rPr lang="en-US" sz="1200" kern="1200" dirty="0">
                <a:solidFill>
                  <a:schemeClr val="tx1"/>
                </a:solidFill>
                <a:effectLst/>
                <a:latin typeface="Arial" charset="0"/>
                <a:ea typeface="ＭＳ Ｐゴシック" pitchFamily="-32" charset="-128"/>
                <a:cs typeface="+mn-cs"/>
              </a:rPr>
              <a:t> tags) and leaves many legacy FGDC elements in the document that aren't visible in the editor and thus aren't being maintained…so, this tool will</a:t>
            </a:r>
            <a:r>
              <a:rPr lang="en-US" sz="1200" kern="1200" baseline="0" dirty="0">
                <a:solidFill>
                  <a:schemeClr val="tx1"/>
                </a:solidFill>
                <a:effectLst/>
                <a:latin typeface="Arial" charset="0"/>
                <a:ea typeface="ＭＳ Ｐゴシック" pitchFamily="-32" charset="-128"/>
                <a:cs typeface="+mn-cs"/>
              </a:rPr>
              <a:t> </a:t>
            </a:r>
            <a:r>
              <a:rPr lang="en-US" sz="1200" kern="1200" dirty="0">
                <a:solidFill>
                  <a:schemeClr val="tx1"/>
                </a:solidFill>
                <a:effectLst/>
                <a:latin typeface="Arial" charset="0"/>
                <a:ea typeface="ＭＳ Ｐゴシック" pitchFamily="-32" charset="-128"/>
                <a:cs typeface="+mn-cs"/>
              </a:rPr>
              <a:t>help align records with the EPA Metadata Technical Specification, ensure that embedded UUIDs are recognized and legacy elements are removed.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This tool produces a standalone metadata document that we recommend you review thoroughly before you replace your old metadata document. This tool may be run in batch mode, upgrading a whole bunch of documents at once - provided you specify an output filename for each.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11</a:t>
            </a:fld>
            <a:endParaRPr lang="en-US" dirty="0"/>
          </a:p>
        </p:txBody>
      </p:sp>
    </p:spTree>
    <p:extLst>
      <p:ext uri="{BB962C8B-B14F-4D97-AF65-F5344CB8AC3E}">
        <p14:creationId xmlns:p14="http://schemas.microsoft.com/office/powerpoint/2010/main" val="291696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The 3</a:t>
            </a:r>
            <a:r>
              <a:rPr lang="en-US" sz="1200" kern="1200" baseline="30000" dirty="0">
                <a:solidFill>
                  <a:schemeClr val="tx1"/>
                </a:solidFill>
                <a:effectLst/>
                <a:latin typeface="Arial" charset="0"/>
                <a:ea typeface="ＭＳ Ｐゴシック" pitchFamily="-32" charset="-128"/>
                <a:cs typeface="+mn-cs"/>
              </a:rPr>
              <a:t>rd</a:t>
            </a:r>
            <a:r>
              <a:rPr lang="en-US" sz="1200" kern="1200" dirty="0">
                <a:solidFill>
                  <a:schemeClr val="tx1"/>
                </a:solidFill>
                <a:effectLst/>
                <a:latin typeface="Arial" charset="0"/>
                <a:ea typeface="ＭＳ Ｐゴシック" pitchFamily="-32" charset="-128"/>
                <a:cs typeface="+mn-cs"/>
              </a:rPr>
              <a:t> tool is the Export ArcGIS Metadata to ISO. This tool streamlines exporting ArcGIS metadata to compliant ISO 19115. It is equivalent to using the Export Metadata tool with ArcGIS2ISO19139 as the translator.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we don’t anticipate asking anyone to produce ISO 19115 documents as part of their normal workflow for getting metadata into the EDG or EPA </a:t>
            </a:r>
            <a:r>
              <a:rPr lang="en-US" sz="1200" kern="1200" dirty="0" err="1">
                <a:solidFill>
                  <a:schemeClr val="tx1"/>
                </a:solidFill>
                <a:effectLst/>
                <a:latin typeface="Arial" charset="0"/>
                <a:ea typeface="ＭＳ Ｐゴシック" pitchFamily="-32" charset="-128"/>
                <a:cs typeface="+mn-cs"/>
              </a:rPr>
              <a:t>GeoPlatform</a:t>
            </a:r>
            <a:r>
              <a:rPr lang="en-US" sz="1200" kern="1200" dirty="0">
                <a:solidFill>
                  <a:schemeClr val="tx1"/>
                </a:solidFill>
                <a:effectLst/>
                <a:latin typeface="Arial" charset="0"/>
                <a:ea typeface="ＭＳ Ｐゴシック" pitchFamily="-32" charset="-128"/>
                <a:cs typeface="+mn-cs"/>
              </a:rPr>
              <a:t>. This tool is only if you have some other request for a standalone ISO 19115 version of your metadata. EDG will perform the conversion of all ArcGIS Metadata to ISO 19115 for submission to data.gov</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12</a:t>
            </a:fld>
            <a:endParaRPr lang="en-US" dirty="0"/>
          </a:p>
        </p:txBody>
      </p:sp>
    </p:spTree>
    <p:extLst>
      <p:ext uri="{BB962C8B-B14F-4D97-AF65-F5344CB8AC3E}">
        <p14:creationId xmlns:p14="http://schemas.microsoft.com/office/powerpoint/2010/main" val="258982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32" charset="-128"/>
                <a:cs typeface="+mn-cs"/>
              </a:rPr>
              <a:t>The 4</a:t>
            </a:r>
            <a:r>
              <a:rPr lang="en-US" sz="1200" kern="1200" baseline="30000" dirty="0">
                <a:solidFill>
                  <a:schemeClr val="tx1"/>
                </a:solidFill>
                <a:effectLst/>
                <a:latin typeface="Arial" charset="0"/>
                <a:ea typeface="ＭＳ Ｐゴシック" pitchFamily="-32" charset="-128"/>
                <a:cs typeface="+mn-cs"/>
              </a:rPr>
              <a:t>th</a:t>
            </a:r>
            <a:r>
              <a:rPr lang="en-US" sz="1200" kern="1200" baseline="0" dirty="0">
                <a:solidFill>
                  <a:schemeClr val="tx1"/>
                </a:solidFill>
                <a:effectLst/>
                <a:latin typeface="Arial" charset="0"/>
                <a:ea typeface="ＭＳ Ｐゴシック" pitchFamily="-32" charset="-128"/>
                <a:cs typeface="+mn-cs"/>
              </a:rPr>
              <a:t> tool is the Merge a selected metadata record with a saved template tool. </a:t>
            </a:r>
            <a:r>
              <a:rPr lang="en-US" sz="1200" kern="1200" dirty="0">
                <a:solidFill>
                  <a:schemeClr val="tx1"/>
                </a:solidFill>
                <a:effectLst/>
                <a:latin typeface="Arial" charset="0"/>
                <a:ea typeface="ＭＳ Ｐゴシック" pitchFamily="-32" charset="-128"/>
                <a:cs typeface="+mn-cs"/>
              </a:rPr>
              <a:t>This tool merges a selected metadata record with elements from a saved template record. Elements from the template record will overwrite their equivalents in the selected record, but by design it will exclude those elements which must be unique in every metadata record, such as title, abstract, unique identifier, </a:t>
            </a:r>
            <a:r>
              <a:rPr lang="en-US" sz="1200" kern="1200" dirty="0" err="1">
                <a:solidFill>
                  <a:schemeClr val="tx1"/>
                </a:solidFill>
                <a:effectLst/>
                <a:latin typeface="Arial" charset="0"/>
                <a:ea typeface="ＭＳ Ｐゴシック" pitchFamily="-32" charset="-128"/>
                <a:cs typeface="+mn-cs"/>
              </a:rPr>
              <a:t>etc</a:t>
            </a:r>
            <a:r>
              <a:rPr lang="en-US" sz="1200" kern="1200" dirty="0">
                <a:solidFill>
                  <a:schemeClr val="tx1"/>
                </a:solidFill>
                <a:effectLst/>
                <a:latin typeface="Arial" charset="0"/>
                <a:ea typeface="ＭＳ Ｐゴシック" pitchFamily="-32" charset="-128"/>
                <a:cs typeface="+mn-cs"/>
              </a:rPr>
              <a:t>, replacing only those elements that are common across many records. Still, caution is urged when using this tool. It produces a new standalone document rather than updating your metadata in-place</a:t>
            </a:r>
            <a:r>
              <a:rPr lang="en-US" sz="1200" kern="1200" baseline="0" dirty="0">
                <a:solidFill>
                  <a:schemeClr val="tx1"/>
                </a:solidFill>
                <a:effectLst/>
                <a:latin typeface="Arial" charset="0"/>
                <a:ea typeface="ＭＳ Ｐゴシック" pitchFamily="-32" charset="-128"/>
                <a:cs typeface="+mn-cs"/>
              </a:rPr>
              <a:t> b/c </a:t>
            </a:r>
            <a:r>
              <a:rPr lang="en-US" sz="1200" kern="1200" dirty="0">
                <a:solidFill>
                  <a:schemeClr val="tx1"/>
                </a:solidFill>
                <a:effectLst/>
                <a:latin typeface="Arial" charset="0"/>
                <a:ea typeface="ＭＳ Ｐゴシック" pitchFamily="-32" charset="-128"/>
                <a:cs typeface="+mn-cs"/>
              </a:rPr>
              <a:t>we want you all to carefully review the output before replacing your</a:t>
            </a:r>
            <a:r>
              <a:rPr lang="en-US" sz="1200" kern="1200" baseline="0" dirty="0">
                <a:solidFill>
                  <a:schemeClr val="tx1"/>
                </a:solidFill>
                <a:effectLst/>
                <a:latin typeface="Arial" charset="0"/>
                <a:ea typeface="ＭＳ Ｐゴシック" pitchFamily="-32" charset="-128"/>
                <a:cs typeface="+mn-cs"/>
              </a:rPr>
              <a:t> </a:t>
            </a:r>
            <a:r>
              <a:rPr lang="en-US" sz="1200" kern="1200" dirty="0">
                <a:solidFill>
                  <a:schemeClr val="tx1"/>
                </a:solidFill>
                <a:effectLst/>
                <a:latin typeface="Arial" charset="0"/>
                <a:ea typeface="ＭＳ Ｐゴシック" pitchFamily="-32" charset="-128"/>
                <a:cs typeface="+mn-cs"/>
              </a:rPr>
              <a:t>source metadata.</a:t>
            </a:r>
          </a:p>
          <a:p>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13</a:t>
            </a:fld>
            <a:endParaRPr lang="en-US" dirty="0"/>
          </a:p>
        </p:txBody>
      </p:sp>
    </p:spTree>
    <p:extLst>
      <p:ext uri="{BB962C8B-B14F-4D97-AF65-F5344CB8AC3E}">
        <p14:creationId xmlns:p14="http://schemas.microsoft.com/office/powerpoint/2010/main" val="104217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32" charset="-128"/>
                <a:cs typeface="+mn-cs"/>
              </a:rPr>
              <a:t>Lastly we have the Save record as metadata template tool. This tool saves a metadata record as a reusable template by excluding those elements which must be unique in every metadata record, such as title, abstract, unique identifier, </a:t>
            </a:r>
            <a:r>
              <a:rPr lang="en-US" sz="1200" kern="1200" dirty="0" err="1">
                <a:solidFill>
                  <a:schemeClr val="tx1"/>
                </a:solidFill>
                <a:effectLst/>
                <a:latin typeface="Arial" charset="0"/>
                <a:ea typeface="ＭＳ Ｐゴシック" pitchFamily="-32" charset="-128"/>
                <a:cs typeface="+mn-cs"/>
              </a:rPr>
              <a:t>etc</a:t>
            </a:r>
            <a:r>
              <a:rPr lang="en-US" sz="1200" kern="1200" dirty="0">
                <a:solidFill>
                  <a:schemeClr val="tx1"/>
                </a:solidFill>
                <a:effectLst/>
                <a:latin typeface="Arial" charset="0"/>
                <a:ea typeface="ＭＳ Ｐゴシック" pitchFamily="-32" charset="-128"/>
                <a:cs typeface="+mn-cs"/>
              </a:rPr>
              <a:t>, leaving those elements that are common across many records</a:t>
            </a:r>
            <a:r>
              <a:rPr lang="en-US" sz="1200" kern="1200" baseline="0" dirty="0">
                <a:solidFill>
                  <a:schemeClr val="tx1"/>
                </a:solidFill>
                <a:effectLst/>
                <a:latin typeface="Arial" charset="0"/>
                <a:ea typeface="ＭＳ Ｐゴシック" pitchFamily="-32" charset="-128"/>
                <a:cs typeface="+mn-cs"/>
              </a:rPr>
              <a:t> such as metadata contact, publisher, and distribution contact. </a:t>
            </a:r>
            <a:endParaRPr lang="en-US" sz="1200" kern="1200" dirty="0">
              <a:solidFill>
                <a:schemeClr val="tx1"/>
              </a:solidFill>
              <a:effectLst/>
              <a:latin typeface="Arial" charset="0"/>
              <a:ea typeface="ＭＳ Ｐゴシック" pitchFamily="-32" charset="-128"/>
              <a:cs typeface="+mn-cs"/>
            </a:endParaRPr>
          </a:p>
          <a:p>
            <a:endParaRPr lang="en-US" sz="1200" kern="1200" dirty="0">
              <a:solidFill>
                <a:schemeClr val="tx1"/>
              </a:solidFill>
              <a:effectLst/>
              <a:latin typeface="Arial" charset="0"/>
              <a:ea typeface="ＭＳ Ｐゴシック" pitchFamily="-32" charset="-128"/>
              <a:cs typeface="+mn-cs"/>
            </a:endParaRPr>
          </a:p>
          <a:p>
            <a:r>
              <a:rPr lang="en-US" sz="1200" kern="1200" dirty="0">
                <a:solidFill>
                  <a:schemeClr val="tx1"/>
                </a:solidFill>
                <a:effectLst/>
                <a:latin typeface="Arial" charset="0"/>
                <a:ea typeface="ＭＳ Ｐゴシック" pitchFamily="-32" charset="-128"/>
                <a:cs typeface="+mn-cs"/>
              </a:rPr>
              <a:t>One thing I want to note here is that the output template is not a full/complete document, it’s only a fragment, so</a:t>
            </a:r>
            <a:r>
              <a:rPr lang="en-US" sz="1200" kern="1200" baseline="0" dirty="0">
                <a:solidFill>
                  <a:schemeClr val="tx1"/>
                </a:solidFill>
                <a:effectLst/>
                <a:latin typeface="Arial" charset="0"/>
                <a:ea typeface="ＭＳ Ｐゴシック" pitchFamily="-32" charset="-128"/>
                <a:cs typeface="+mn-cs"/>
              </a:rPr>
              <a:t> you</a:t>
            </a:r>
            <a:r>
              <a:rPr lang="en-US" sz="1200" kern="1200" dirty="0">
                <a:solidFill>
                  <a:schemeClr val="tx1"/>
                </a:solidFill>
                <a:effectLst/>
                <a:latin typeface="Arial" charset="0"/>
                <a:ea typeface="ＭＳ Ｐゴシック" pitchFamily="-32" charset="-128"/>
                <a:cs typeface="+mn-cs"/>
              </a:rPr>
              <a:t> shouldn’t expect it to pass validation.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14</a:t>
            </a:fld>
            <a:endParaRPr lang="en-US" dirty="0"/>
          </a:p>
        </p:txBody>
      </p:sp>
    </p:spTree>
    <p:extLst>
      <p:ext uri="{BB962C8B-B14F-4D97-AF65-F5344CB8AC3E}">
        <p14:creationId xmlns:p14="http://schemas.microsoft.com/office/powerpoint/2010/main" val="238491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Now</a:t>
            </a:r>
            <a:r>
              <a:rPr lang="en-US" sz="1200" i="0" baseline="0" dirty="0"/>
              <a:t> we’re going to take a close look at the new EME 5 interface.  It is quite different from previous versions of the EME.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The</a:t>
            </a:r>
            <a:r>
              <a:rPr lang="en-US" sz="1200" i="0" baseline="0" dirty="0"/>
              <a:t> first step to editing metadata in EME 5.0 is to locate either the Geospatial Dataset or standalone XML file within </a:t>
            </a:r>
            <a:r>
              <a:rPr lang="en-US" sz="1200" i="0" baseline="0" dirty="0" err="1"/>
              <a:t>ArcCatalog</a:t>
            </a:r>
            <a:r>
              <a:rPr lang="en-US" sz="1200" i="0" baseline="0" dirty="0"/>
              <a:t> you wish to edit and click the description tab. </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15</a:t>
            </a:fld>
            <a:endParaRPr lang="en-US" dirty="0"/>
          </a:p>
        </p:txBody>
      </p:sp>
    </p:spTree>
    <p:extLst>
      <p:ext uri="{BB962C8B-B14F-4D97-AF65-F5344CB8AC3E}">
        <p14:creationId xmlns:p14="http://schemas.microsoft.com/office/powerpoint/2010/main" val="266884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Once</a:t>
            </a:r>
            <a:r>
              <a:rPr lang="en-US" sz="1200" i="0" baseline="0" dirty="0"/>
              <a:t> you’ve selected the record you’d like to edit and have it open in the description tab of </a:t>
            </a:r>
            <a:r>
              <a:rPr lang="en-US" sz="1200" i="0" baseline="0" dirty="0" err="1"/>
              <a:t>ArcCatalog</a:t>
            </a:r>
            <a:r>
              <a:rPr lang="en-US" sz="1200" i="0" baseline="0" dirty="0"/>
              <a:t>, click the Edit button. This will open the EME 5 editor. You will know you’re using EME 5.0 b/c you will see the EPA logo at the top of the Editing pane. </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16</a:t>
            </a:fld>
            <a:endParaRPr lang="en-US" dirty="0"/>
          </a:p>
        </p:txBody>
      </p:sp>
    </p:spTree>
    <p:extLst>
      <p:ext uri="{BB962C8B-B14F-4D97-AF65-F5344CB8AC3E}">
        <p14:creationId xmlns:p14="http://schemas.microsoft.com/office/powerpoint/2010/main" val="2965679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The EME interface is designed with a table of contents on the left and an editing pane</a:t>
            </a:r>
            <a:r>
              <a:rPr lang="en-US" sz="1200" b="0" i="0" kern="1200" baseline="0" dirty="0">
                <a:solidFill>
                  <a:schemeClr val="tx1"/>
                </a:solidFill>
                <a:effectLst/>
                <a:latin typeface="Arial" charset="0"/>
                <a:ea typeface="ＭＳ Ｐゴシック" pitchFamily="-32" charset="-128"/>
                <a:cs typeface="+mn-cs"/>
              </a:rPr>
              <a:t> on the right. </a:t>
            </a:r>
            <a:r>
              <a:rPr lang="en-US" sz="1200" b="0" i="0" kern="1200" dirty="0">
                <a:solidFill>
                  <a:schemeClr val="tx1"/>
                </a:solidFill>
                <a:effectLst/>
                <a:latin typeface="Arial" charset="0"/>
                <a:ea typeface="ＭＳ Ｐゴシック" pitchFamily="-32" charset="-128"/>
                <a:cs typeface="+mn-cs"/>
              </a:rPr>
              <a:t>By clicking on a page in the table of contents, a set of metadata fields displays in the editing pane.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Show with using</a:t>
            </a:r>
            <a:r>
              <a:rPr lang="en-US" sz="1200" b="0" i="0" kern="1200" baseline="0" dirty="0">
                <a:solidFill>
                  <a:schemeClr val="tx1"/>
                </a:solidFill>
                <a:effectLst/>
                <a:latin typeface="Arial" charset="0"/>
                <a:ea typeface="ＭＳ Ｐゴシック" pitchFamily="-32" charset="-128"/>
                <a:cs typeface="+mn-cs"/>
              </a:rPr>
              <a:t> your cursor…</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17</a:t>
            </a:fld>
            <a:endParaRPr lang="en-US" dirty="0"/>
          </a:p>
        </p:txBody>
      </p:sp>
    </p:spTree>
    <p:extLst>
      <p:ext uri="{BB962C8B-B14F-4D97-AF65-F5344CB8AC3E}">
        <p14:creationId xmlns:p14="http://schemas.microsoft.com/office/powerpoint/2010/main" val="2874809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1200" dirty="0">
                <a:solidFill>
                  <a:schemeClr val="bg2">
                    <a:lumMod val="75000"/>
                  </a:schemeClr>
                </a:solidFill>
              </a:rPr>
              <a:t>Pages in the Table of Contents, symbolized with a Red X illustrate an error in the corresponding metadata fields</a:t>
            </a:r>
          </a:p>
          <a:p>
            <a:pPr marL="342900" lvl="0" indent="-342900">
              <a:buFont typeface="Arial" panose="020B0604020202020204" pitchFamily="34" charset="0"/>
              <a:buChar char="•"/>
            </a:pPr>
            <a:r>
              <a:rPr lang="en-US" sz="1200" dirty="0">
                <a:solidFill>
                  <a:schemeClr val="bg2">
                    <a:lumMod val="75000"/>
                  </a:schemeClr>
                </a:solidFill>
              </a:rPr>
              <a:t>Help text is found at the top of the </a:t>
            </a:r>
            <a:r>
              <a:rPr lang="en-US" sz="1200" i="1" dirty="0">
                <a:solidFill>
                  <a:schemeClr val="bg2">
                    <a:lumMod val="75000"/>
                  </a:schemeClr>
                </a:solidFill>
              </a:rPr>
              <a:t>Editing pane</a:t>
            </a:r>
            <a:r>
              <a:rPr lang="en-US" sz="1200" dirty="0">
                <a:solidFill>
                  <a:schemeClr val="bg2">
                    <a:lumMod val="75000"/>
                  </a:schemeClr>
                </a:solidFill>
              </a:rPr>
              <a:t> indicating the fields in the selected page that do not meet minimum metadata requirements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These messages are designed to link directly to the individual problem fields when clicked, but due to a known </a:t>
            </a:r>
            <a:r>
              <a:rPr lang="en-US" sz="1200" kern="1200" dirty="0" err="1">
                <a:solidFill>
                  <a:schemeClr val="tx1"/>
                </a:solidFill>
                <a:effectLst/>
                <a:latin typeface="Arial" charset="0"/>
                <a:ea typeface="ＭＳ Ｐゴシック" pitchFamily="-32" charset="-128"/>
                <a:cs typeface="+mn-cs"/>
              </a:rPr>
              <a:t>Esri</a:t>
            </a:r>
            <a:r>
              <a:rPr lang="en-US" sz="1200" kern="1200" dirty="0">
                <a:solidFill>
                  <a:schemeClr val="tx1"/>
                </a:solidFill>
                <a:effectLst/>
                <a:latin typeface="Arial" charset="0"/>
                <a:ea typeface="ＭＳ Ｐゴシック" pitchFamily="-32" charset="-128"/>
                <a:cs typeface="+mn-cs"/>
              </a:rPr>
              <a:t> bug, most of the time clicking on the links does nothing.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kern="1200" baseline="0" dirty="0">
              <a:solidFill>
                <a:srgbClr val="C00000"/>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Although</a:t>
            </a:r>
            <a:r>
              <a:rPr lang="en-US" sz="1200" kern="1200" baseline="0" dirty="0">
                <a:solidFill>
                  <a:schemeClr val="tx1"/>
                </a:solidFill>
                <a:effectLst/>
                <a:latin typeface="Arial" charset="0"/>
                <a:ea typeface="ＭＳ Ｐゴシック" pitchFamily="-32" charset="-128"/>
                <a:cs typeface="+mn-cs"/>
              </a:rPr>
              <a:t> </a:t>
            </a:r>
            <a:r>
              <a:rPr lang="en-US" sz="1200" kern="1200" dirty="0" err="1">
                <a:solidFill>
                  <a:schemeClr val="tx1"/>
                </a:solidFill>
                <a:effectLst/>
                <a:latin typeface="Arial" charset="0"/>
                <a:ea typeface="ＭＳ Ｐゴシック" pitchFamily="-32" charset="-128"/>
                <a:cs typeface="+mn-cs"/>
              </a:rPr>
              <a:t>Esri</a:t>
            </a:r>
            <a:r>
              <a:rPr lang="en-US" sz="1200" kern="1200" dirty="0">
                <a:solidFill>
                  <a:schemeClr val="tx1"/>
                </a:solidFill>
                <a:effectLst/>
                <a:latin typeface="Arial" charset="0"/>
                <a:ea typeface="ＭＳ Ｐゴシック" pitchFamily="-32" charset="-128"/>
                <a:cs typeface="+mn-cs"/>
              </a:rPr>
              <a:t> has acknowledged the bug and our frustrations</a:t>
            </a:r>
            <a:r>
              <a:rPr lang="en-US" sz="1200" kern="1200" baseline="0" dirty="0">
                <a:solidFill>
                  <a:schemeClr val="tx1"/>
                </a:solidFill>
                <a:effectLst/>
                <a:latin typeface="Arial" charset="0"/>
                <a:ea typeface="ＭＳ Ｐゴシック" pitchFamily="-32" charset="-128"/>
                <a:cs typeface="+mn-cs"/>
              </a:rPr>
              <a:t> </a:t>
            </a:r>
            <a:r>
              <a:rPr lang="en-US" sz="1200" kern="1200" dirty="0">
                <a:solidFill>
                  <a:schemeClr val="tx1"/>
                </a:solidFill>
                <a:effectLst/>
                <a:latin typeface="Arial" charset="0"/>
                <a:ea typeface="ＭＳ Ｐゴシック" pitchFamily="-32" charset="-128"/>
                <a:cs typeface="+mn-cs"/>
              </a:rPr>
              <a:t>we unfortunately don’t anticipate a fix anytime soon.</a:t>
            </a:r>
            <a:endParaRPr lang="en-US" sz="1200" b="1" i="0" dirty="0">
              <a:solidFill>
                <a:srgbClr val="C00000"/>
              </a:solidFill>
            </a:endParaRPr>
          </a:p>
        </p:txBody>
      </p:sp>
      <p:sp>
        <p:nvSpPr>
          <p:cNvPr id="4" name="Slide Number Placeholder 3"/>
          <p:cNvSpPr>
            <a:spLocks noGrp="1"/>
          </p:cNvSpPr>
          <p:nvPr>
            <p:ph type="sldNum" sz="quarter" idx="10"/>
          </p:nvPr>
        </p:nvSpPr>
        <p:spPr/>
        <p:txBody>
          <a:bodyPr/>
          <a:lstStyle/>
          <a:p>
            <a:fld id="{AAE7A722-F3C2-4155-A7F7-FBBB9AF47DD3}" type="slidenum">
              <a:rPr lang="en-US" smtClean="0"/>
              <a:pPr/>
              <a:t>18</a:t>
            </a:fld>
            <a:endParaRPr lang="en-US" dirty="0"/>
          </a:p>
        </p:txBody>
      </p:sp>
    </p:spTree>
    <p:extLst>
      <p:ext uri="{BB962C8B-B14F-4D97-AF65-F5344CB8AC3E}">
        <p14:creationId xmlns:p14="http://schemas.microsoft.com/office/powerpoint/2010/main" val="392242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Here I want to point out that</a:t>
            </a:r>
            <a:r>
              <a:rPr lang="en-US" sz="1200" b="0" i="0" kern="1200" baseline="0" dirty="0">
                <a:solidFill>
                  <a:schemeClr val="tx1"/>
                </a:solidFill>
                <a:effectLst/>
                <a:latin typeface="Arial" charset="0"/>
                <a:ea typeface="ＭＳ Ｐゴシック" pitchFamily="-32" charset="-128"/>
                <a:cs typeface="+mn-cs"/>
              </a:rPr>
              <a:t> you need to </a:t>
            </a:r>
            <a:r>
              <a:rPr lang="en-US" sz="1200" b="0" i="0" kern="1200" dirty="0">
                <a:solidFill>
                  <a:schemeClr val="tx1"/>
                </a:solidFill>
                <a:effectLst/>
                <a:latin typeface="Arial" charset="0"/>
                <a:ea typeface="ＭＳ Ｐゴシック" pitchFamily="-32" charset="-128"/>
                <a:cs typeface="+mn-cs"/>
              </a:rPr>
              <a:t>be aware that because of the expandable sections in the editing pain it is possible that element errors may not be visible at first glance.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In this example, our</a:t>
            </a:r>
            <a:r>
              <a:rPr lang="en-US" sz="1200" b="0" i="0" kern="1200" baseline="0" dirty="0">
                <a:solidFill>
                  <a:schemeClr val="tx1"/>
                </a:solidFill>
                <a:effectLst/>
                <a:latin typeface="Arial" charset="0"/>
                <a:ea typeface="ＭＳ Ｐゴシック" pitchFamily="-32" charset="-128"/>
                <a:cs typeface="+mn-cs"/>
              </a:rPr>
              <a:t> metadata record has a validation error stating, “please select at least one place keyword”.  In our editing pane, we see the field “Place Keywords” but we do not immediately see why we would be receiving an error message. We need to click the dropdown arrow to open the expandable section. Once the section is expanded, we see that no “place keyword” has been selected. To resolve the error we click on the boxes next to the “place keywords” that are appropriate for our data.  Since EME 5.0 uses real time validation, when we add “place keywords” the error message will no longer appear at the top of our editing pane for the Tag and Keywords page. </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19</a:t>
            </a:fld>
            <a:endParaRPr lang="en-US" dirty="0"/>
          </a:p>
        </p:txBody>
      </p:sp>
    </p:spTree>
    <p:extLst>
      <p:ext uri="{BB962C8B-B14F-4D97-AF65-F5344CB8AC3E}">
        <p14:creationId xmlns:p14="http://schemas.microsoft.com/office/powerpoint/2010/main" val="404441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a:t>
            </a:fld>
            <a:endParaRPr lang="en-US" dirty="0"/>
          </a:p>
        </p:txBody>
      </p:sp>
    </p:spTree>
    <p:extLst>
      <p:ext uri="{BB962C8B-B14F-4D97-AF65-F5344CB8AC3E}">
        <p14:creationId xmlns:p14="http://schemas.microsoft.com/office/powerpoint/2010/main" val="2062649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Here I’d like to point out that Invalid text fields needing correction are shaded in pink or peach within the editing pane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charset="0"/>
                <a:ea typeface="ＭＳ Ｐゴシック" pitchFamily="-32" charset="-128"/>
                <a:cs typeface="+mn-cs"/>
              </a:rPr>
              <a:t>note that dropdown and </a:t>
            </a:r>
            <a:r>
              <a:rPr lang="en-US" sz="1200" b="0" i="0" kern="1200" dirty="0">
                <a:solidFill>
                  <a:schemeClr val="tx1"/>
                </a:solidFill>
                <a:effectLst/>
                <a:latin typeface="Arial" charset="0"/>
                <a:ea typeface="ＭＳ Ｐゴシック" pitchFamily="-32" charset="-128"/>
                <a:cs typeface="+mn-cs"/>
              </a:rPr>
              <a:t>date fields do not support this coloring</a:t>
            </a: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20</a:t>
            </a:fld>
            <a:endParaRPr lang="en-US" dirty="0"/>
          </a:p>
        </p:txBody>
      </p:sp>
    </p:spTree>
    <p:extLst>
      <p:ext uri="{BB962C8B-B14F-4D97-AF65-F5344CB8AC3E}">
        <p14:creationId xmlns:p14="http://schemas.microsoft.com/office/powerpoint/2010/main" val="410358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Here we see that Mandatory fields are shaded in light yellow. (this</a:t>
            </a:r>
            <a:r>
              <a:rPr lang="en-US" sz="1200" b="0" i="0" kern="1200" baseline="0" dirty="0">
                <a:solidFill>
                  <a:schemeClr val="tx1"/>
                </a:solidFill>
                <a:effectLst/>
                <a:latin typeface="Arial" charset="0"/>
                <a:ea typeface="ＭＳ Ｐゴシック" pitchFamily="-32" charset="-128"/>
                <a:cs typeface="+mn-cs"/>
              </a:rPr>
              <a:t> is similar to older versions of the EME0</a:t>
            </a:r>
            <a:r>
              <a:rPr lang="en-US" sz="1200" b="0" i="0" kern="1200" dirty="0">
                <a:solidFill>
                  <a:schemeClr val="tx1"/>
                </a:solidFill>
                <a:effectLst/>
                <a:latin typeface="Arial" charset="0"/>
                <a:ea typeface="ＭＳ Ｐゴシック" pitchFamily="-32" charset="-128"/>
                <a:cs typeface="+mn-cs"/>
              </a:rPr>
              <a:t> </a:t>
            </a:r>
            <a:r>
              <a:rPr lang="en-US" sz="1200" kern="1200" dirty="0">
                <a:solidFill>
                  <a:schemeClr val="tx1"/>
                </a:solidFill>
                <a:effectLst/>
                <a:latin typeface="Arial" charset="0"/>
                <a:ea typeface="ＭＳ Ｐゴシック" pitchFamily="-32" charset="-128"/>
                <a:cs typeface="+mn-cs"/>
              </a:rPr>
              <a:t>Again, on many pages the mandatory field is immediately visible within the editing pane. However on some pages, the mandatory</a:t>
            </a:r>
            <a:r>
              <a:rPr lang="en-US" sz="1200" kern="1200" baseline="0" dirty="0">
                <a:solidFill>
                  <a:schemeClr val="tx1"/>
                </a:solidFill>
                <a:effectLst/>
                <a:latin typeface="Arial" charset="0"/>
                <a:ea typeface="ＭＳ Ｐゴシック" pitchFamily="-32" charset="-128"/>
                <a:cs typeface="+mn-cs"/>
              </a:rPr>
              <a:t> </a:t>
            </a:r>
            <a:r>
              <a:rPr lang="en-US" sz="1200" kern="1200" dirty="0">
                <a:solidFill>
                  <a:schemeClr val="tx1"/>
                </a:solidFill>
                <a:effectLst/>
                <a:latin typeface="Arial" charset="0"/>
                <a:ea typeface="ＭＳ Ｐゴシック" pitchFamily="-32" charset="-128"/>
                <a:cs typeface="+mn-cs"/>
              </a:rPr>
              <a:t>field may be hidden in an expandable section.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Completing</a:t>
            </a:r>
            <a:r>
              <a:rPr lang="en-US" sz="1200" b="0" i="0" kern="1200" baseline="0" dirty="0">
                <a:solidFill>
                  <a:schemeClr val="tx1"/>
                </a:solidFill>
                <a:effectLst/>
                <a:latin typeface="Arial" charset="0"/>
                <a:ea typeface="ＭＳ Ｐゴシック" pitchFamily="-32" charset="-128"/>
                <a:cs typeface="+mn-cs"/>
              </a:rPr>
              <a:t> the fields shaded in light yellow within each EME table of contents page creates ISO/POD-Compliant ArcGIS metadata.</a:t>
            </a: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21</a:t>
            </a:fld>
            <a:endParaRPr lang="en-US" dirty="0"/>
          </a:p>
        </p:txBody>
      </p:sp>
    </p:spTree>
    <p:extLst>
      <p:ext uri="{BB962C8B-B14F-4D97-AF65-F5344CB8AC3E}">
        <p14:creationId xmlns:p14="http://schemas.microsoft.com/office/powerpoint/2010/main" val="198680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ＭＳ Ｐゴシック" pitchFamily="-32" charset="-128"/>
                <a:cs typeface="+mn-cs"/>
              </a:rPr>
              <a:t>Now we’re going to take</a:t>
            </a:r>
            <a:r>
              <a:rPr lang="en-US" sz="1200" kern="1200" baseline="0" dirty="0">
                <a:solidFill>
                  <a:schemeClr val="tx1"/>
                </a:solidFill>
                <a:effectLst/>
                <a:latin typeface="Arial" charset="0"/>
                <a:ea typeface="ＭＳ Ｐゴシック" pitchFamily="-32" charset="-128"/>
                <a:cs typeface="+mn-cs"/>
              </a:rPr>
              <a:t> a look at the contact information using the contacts manager. This is very different from using the old EME database. I will show you all how to make the changes during the demo portion of the presentation. Here I want to point out what is provided with the new contacts manager.</a:t>
            </a:r>
          </a:p>
          <a:p>
            <a:pPr lvl="0"/>
            <a:endParaRPr lang="en-US" sz="1200" kern="1200" dirty="0">
              <a:solidFill>
                <a:schemeClr val="tx1"/>
              </a:solidFill>
              <a:effectLst/>
              <a:latin typeface="Arial" charset="0"/>
              <a:ea typeface="ＭＳ Ｐゴシック" pitchFamily="-32" charset="-128"/>
              <a:cs typeface="+mn-cs"/>
            </a:endParaRPr>
          </a:p>
          <a:p>
            <a:pPr lvl="1"/>
            <a:r>
              <a:rPr lang="en-US" sz="1200" kern="1200" dirty="0">
                <a:solidFill>
                  <a:schemeClr val="tx1"/>
                </a:solidFill>
                <a:effectLst/>
                <a:latin typeface="Arial" charset="0"/>
                <a:ea typeface="ＭＳ Ｐゴシック" pitchFamily="-32" charset="-128"/>
                <a:cs typeface="+mn-cs"/>
              </a:rPr>
              <a:t>Shows any contacts that are included in the current metadata document, along with any contacts you’ve saved to your local Contacts File. (found here: </a:t>
            </a:r>
          </a:p>
          <a:p>
            <a:pPr lvl="2"/>
            <a:r>
              <a:rPr lang="en-US" sz="1200" kern="1200" dirty="0">
                <a:solidFill>
                  <a:schemeClr val="tx1"/>
                </a:solidFill>
                <a:effectLst/>
                <a:latin typeface="Arial" charset="0"/>
                <a:ea typeface="ＭＳ Ｐゴシック" pitchFamily="-32" charset="-128"/>
                <a:cs typeface="+mn-cs"/>
              </a:rPr>
              <a:t>My Documents\ArcGIS\Descriptions\contacts.xml)</a:t>
            </a:r>
          </a:p>
          <a:p>
            <a:pPr lvl="1"/>
            <a:r>
              <a:rPr lang="en-US" sz="1200" kern="1200" dirty="0">
                <a:solidFill>
                  <a:schemeClr val="tx1"/>
                </a:solidFill>
                <a:effectLst/>
                <a:latin typeface="Arial" charset="0"/>
                <a:ea typeface="ＭＳ Ｐゴシック" pitchFamily="-32" charset="-128"/>
                <a:cs typeface="+mn-cs"/>
              </a:rPr>
              <a:t>Provides a list of pre-populated EPA Contacts. </a:t>
            </a:r>
          </a:p>
          <a:p>
            <a:pPr lvl="1"/>
            <a:r>
              <a:rPr lang="en-US" sz="1200" kern="1200" dirty="0">
                <a:solidFill>
                  <a:schemeClr val="tx1"/>
                </a:solidFill>
                <a:effectLst/>
                <a:latin typeface="Arial" charset="0"/>
                <a:ea typeface="ＭＳ Ｐゴシック" pitchFamily="-32" charset="-128"/>
                <a:cs typeface="+mn-cs"/>
              </a:rPr>
              <a:t>Local Contacts file can be shared with colleagues </a:t>
            </a:r>
          </a:p>
          <a:p>
            <a:pPr lvl="1"/>
            <a:r>
              <a:rPr lang="en-US" sz="1200" kern="1200" dirty="0">
                <a:solidFill>
                  <a:schemeClr val="tx1"/>
                </a:solidFill>
                <a:effectLst/>
                <a:latin typeface="Arial" charset="0"/>
                <a:ea typeface="ＭＳ Ｐゴシック" pitchFamily="-32" charset="-128"/>
                <a:cs typeface="+mn-cs"/>
              </a:rPr>
              <a:t>Contact details cannot be edited in the Contacts Manager Page.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22</a:t>
            </a:fld>
            <a:endParaRPr lang="en-US" dirty="0"/>
          </a:p>
        </p:txBody>
      </p:sp>
    </p:spTree>
    <p:extLst>
      <p:ext uri="{BB962C8B-B14F-4D97-AF65-F5344CB8AC3E}">
        <p14:creationId xmlns:p14="http://schemas.microsoft.com/office/powerpoint/2010/main" val="1736200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Arial" charset="0"/>
                <a:ea typeface="ＭＳ Ｐゴシック" pitchFamily="-32" charset="-128"/>
                <a:cs typeface="+mn-cs"/>
              </a:rPr>
              <a:t>To Edit a contact, you must first add them to the metadata document in one of the following locations:</a:t>
            </a:r>
          </a:p>
          <a:p>
            <a:pPr lvl="2"/>
            <a:r>
              <a:rPr lang="en-US" sz="1200" kern="1200" dirty="0">
                <a:solidFill>
                  <a:schemeClr val="tx1"/>
                </a:solidFill>
                <a:effectLst/>
                <a:latin typeface="Arial" charset="0"/>
                <a:ea typeface="ＭＳ Ｐゴシック" pitchFamily="-32" charset="-128"/>
                <a:cs typeface="+mn-cs"/>
              </a:rPr>
              <a:t>Citation Contacts</a:t>
            </a:r>
          </a:p>
          <a:p>
            <a:pPr lvl="2"/>
            <a:r>
              <a:rPr lang="en-US" sz="1200" kern="1200" dirty="0">
                <a:solidFill>
                  <a:schemeClr val="tx1"/>
                </a:solidFill>
                <a:effectLst/>
                <a:latin typeface="Arial" charset="0"/>
                <a:ea typeface="ＭＳ Ｐゴシック" pitchFamily="-32" charset="-128"/>
                <a:cs typeface="+mn-cs"/>
              </a:rPr>
              <a:t>Metadata Contacts</a:t>
            </a:r>
          </a:p>
          <a:p>
            <a:pPr lvl="2"/>
            <a:r>
              <a:rPr lang="en-US" sz="1200" kern="1200" dirty="0">
                <a:solidFill>
                  <a:schemeClr val="tx1"/>
                </a:solidFill>
                <a:effectLst/>
                <a:latin typeface="Arial" charset="0"/>
                <a:ea typeface="ＭＳ Ｐゴシック" pitchFamily="-32" charset="-128"/>
                <a:cs typeface="+mn-cs"/>
              </a:rPr>
              <a:t>Resource Points of Contact</a:t>
            </a:r>
          </a:p>
          <a:p>
            <a:pPr lvl="2"/>
            <a:endParaRPr lang="en-US" sz="1200" kern="1200" dirty="0">
              <a:solidFill>
                <a:schemeClr val="tx1"/>
              </a:solidFill>
              <a:effectLst/>
              <a:latin typeface="Arial" charset="0"/>
              <a:ea typeface="ＭＳ Ｐゴシック" pitchFamily="-32" charset="-128"/>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Once in one of the above sections, you load a contact by selecting the name of the metadata contact from the dropdown list and click Load. </a:t>
            </a:r>
          </a:p>
          <a:p>
            <a:pPr lvl="2"/>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23</a:t>
            </a:fld>
            <a:endParaRPr lang="en-US" dirty="0"/>
          </a:p>
        </p:txBody>
      </p:sp>
    </p:spTree>
    <p:extLst>
      <p:ext uri="{BB962C8B-B14F-4D97-AF65-F5344CB8AC3E}">
        <p14:creationId xmlns:p14="http://schemas.microsoft.com/office/powerpoint/2010/main" val="4189105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Arial" charset="0"/>
                <a:ea typeface="ＭＳ Ｐゴシック" pitchFamily="-32" charset="-128"/>
                <a:cs typeface="+mn-cs"/>
              </a:rPr>
              <a:t>When a contact is loaded, you can expand the section by clicking each down arrow which provides access to the full set of contact fields.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24</a:t>
            </a:fld>
            <a:endParaRPr lang="en-US" dirty="0"/>
          </a:p>
        </p:txBody>
      </p:sp>
    </p:spTree>
    <p:extLst>
      <p:ext uri="{BB962C8B-B14F-4D97-AF65-F5344CB8AC3E}">
        <p14:creationId xmlns:p14="http://schemas.microsoft.com/office/powerpoint/2010/main" val="3522531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Arial" charset="0"/>
              <a:ea typeface="ＭＳ Ｐゴシック" pitchFamily="-32" charset="-128"/>
              <a:cs typeface="+mn-cs"/>
            </a:endParaRPr>
          </a:p>
          <a:p>
            <a:pPr lvl="1"/>
            <a:r>
              <a:rPr lang="en-US" sz="1200" kern="1200" dirty="0">
                <a:solidFill>
                  <a:schemeClr val="tx1"/>
                </a:solidFill>
                <a:effectLst/>
                <a:latin typeface="Arial" charset="0"/>
                <a:ea typeface="ＭＳ Ｐゴシック" pitchFamily="-32" charset="-128"/>
                <a:cs typeface="+mn-cs"/>
              </a:rPr>
              <a:t>New version of contact will appear at the bottom of the Contacts Manager Page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25</a:t>
            </a:fld>
            <a:endParaRPr lang="en-US" dirty="0"/>
          </a:p>
        </p:txBody>
      </p:sp>
    </p:spTree>
    <p:extLst>
      <p:ext uri="{BB962C8B-B14F-4D97-AF65-F5344CB8AC3E}">
        <p14:creationId xmlns:p14="http://schemas.microsoft.com/office/powerpoint/2010/main" val="382342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The new Database manager is</a:t>
            </a:r>
            <a:r>
              <a:rPr lang="en-US" sz="1200" i="0" baseline="0" dirty="0"/>
              <a:t> also quite different from previous versions of the EME. The EME no longer users an MS Access Database, it is now a Standalone Application found in the Start menu. The database manager is used to manage Keywords, System of Records and Security Constraints. During the demo, I will show you all how to access and use the EME 5.0 Database manger.</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26</a:t>
            </a:fld>
            <a:endParaRPr lang="en-US" dirty="0"/>
          </a:p>
        </p:txBody>
      </p:sp>
    </p:spTree>
    <p:extLst>
      <p:ext uri="{BB962C8B-B14F-4D97-AF65-F5344CB8AC3E}">
        <p14:creationId xmlns:p14="http://schemas.microsoft.com/office/powerpoint/2010/main" val="2343615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27</a:t>
            </a:fld>
            <a:endParaRPr lang="en-US" dirty="0"/>
          </a:p>
        </p:txBody>
      </p:sp>
    </p:spTree>
    <p:extLst>
      <p:ext uri="{BB962C8B-B14F-4D97-AF65-F5344CB8AC3E}">
        <p14:creationId xmlns:p14="http://schemas.microsoft.com/office/powerpoint/2010/main" val="130574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Now let’s take a look at</a:t>
            </a:r>
            <a:r>
              <a:rPr lang="en-US" sz="1200" i="0" baseline="0" dirty="0"/>
              <a:t> the different ways you can find help within EME 5.0. </a:t>
            </a:r>
            <a:r>
              <a:rPr lang="en-US" sz="1200" i="0" dirty="0"/>
              <a:t>If you have questions about a </a:t>
            </a:r>
            <a:r>
              <a:rPr lang="en-US" sz="1200" i="0" baseline="0" dirty="0"/>
              <a:t>mandatory field high lighted yellow). click on the mandatory field name and you will be linked directly to that field’s reference in the EPA Metadata Technical Specification where you will find detailed guidance and examples for that particular field.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baseline="0" dirty="0"/>
              <a:t>Here I have clicked on the mandatory field “Title” and the EPA Metadata Technical Specification website has opened to the section for the field “Title”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baseline="0" dirty="0"/>
              <a:t>You can also at anytime during an editing session, open the complete EPA Metadata Technical Specification by clicking on the link in the upper right hand corner of the EME 5 editing pane. </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28</a:t>
            </a:fld>
            <a:endParaRPr lang="en-US" dirty="0"/>
          </a:p>
        </p:txBody>
      </p:sp>
    </p:spTree>
    <p:extLst>
      <p:ext uri="{BB962C8B-B14F-4D97-AF65-F5344CB8AC3E}">
        <p14:creationId xmlns:p14="http://schemas.microsoft.com/office/powerpoint/2010/main" val="218676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 In addition to finding help using the EPA Metadata Technical Specification, most mandatory fields also have a direct link to their entry in the EME 5.0 Style</a:t>
            </a:r>
            <a:r>
              <a:rPr lang="en-US" sz="1200" b="0" i="0" kern="1200" baseline="0" dirty="0">
                <a:solidFill>
                  <a:schemeClr val="tx1"/>
                </a:solidFill>
                <a:effectLst/>
                <a:latin typeface="Arial" charset="0"/>
                <a:ea typeface="ＭＳ Ｐゴシック" pitchFamily="-32" charset="-128"/>
                <a:cs typeface="+mn-cs"/>
              </a:rPr>
              <a:t> Guide</a:t>
            </a:r>
            <a:r>
              <a:rPr lang="en-US" sz="1200" b="0" i="0" kern="1200" dirty="0">
                <a:solidFill>
                  <a:schemeClr val="tx1"/>
                </a:solidFill>
                <a:effectLst/>
                <a:latin typeface="Arial" charset="0"/>
                <a:ea typeface="ＭＳ Ｐゴシック" pitchFamily="-32" charset="-128"/>
                <a:cs typeface="+mn-cs"/>
              </a:rPr>
              <a:t>. If you need instructions</a:t>
            </a:r>
            <a:r>
              <a:rPr lang="en-US" sz="1200" b="0" i="0" kern="1200" baseline="0" dirty="0">
                <a:solidFill>
                  <a:schemeClr val="tx1"/>
                </a:solidFill>
                <a:effectLst/>
                <a:latin typeface="Arial" charset="0"/>
                <a:ea typeface="ＭＳ Ｐゴシック" pitchFamily="-32" charset="-128"/>
                <a:cs typeface="+mn-cs"/>
              </a:rPr>
              <a:t> or </a:t>
            </a:r>
            <a:r>
              <a:rPr lang="en-US" sz="1200" b="0" i="0" kern="1200" dirty="0">
                <a:solidFill>
                  <a:schemeClr val="tx1"/>
                </a:solidFill>
                <a:effectLst/>
                <a:latin typeface="Arial" charset="0"/>
                <a:ea typeface="ＭＳ Ｐゴシック" pitchFamily="-32" charset="-128"/>
                <a:cs typeface="+mn-cs"/>
              </a:rPr>
              <a:t>suggestions for appropriate field entries, click</a:t>
            </a:r>
            <a:r>
              <a:rPr lang="en-US" sz="1200" b="0" i="0" kern="1200" baseline="0" dirty="0">
                <a:solidFill>
                  <a:schemeClr val="tx1"/>
                </a:solidFill>
                <a:effectLst/>
                <a:latin typeface="Arial" charset="0"/>
                <a:ea typeface="ＭＳ Ｐゴシック" pitchFamily="-32" charset="-128"/>
                <a:cs typeface="+mn-cs"/>
              </a:rPr>
              <a:t> on the “</a:t>
            </a:r>
            <a:r>
              <a:rPr lang="en-US" sz="1200" b="0" i="0" kern="1200" baseline="0" dirty="0" err="1">
                <a:solidFill>
                  <a:schemeClr val="tx1"/>
                </a:solidFill>
                <a:effectLst/>
                <a:latin typeface="Arial" charset="0"/>
                <a:ea typeface="ＭＳ Ｐゴシック" pitchFamily="-32" charset="-128"/>
                <a:cs typeface="+mn-cs"/>
              </a:rPr>
              <a:t>i</a:t>
            </a:r>
            <a:r>
              <a:rPr lang="en-US" sz="1200" b="0" i="0" kern="1200" baseline="0" dirty="0">
                <a:solidFill>
                  <a:schemeClr val="tx1"/>
                </a:solidFill>
                <a:effectLst/>
                <a:latin typeface="Arial" charset="0"/>
                <a:ea typeface="ＭＳ Ｐゴシック" pitchFamily="-32" charset="-128"/>
                <a:cs typeface="+mn-cs"/>
              </a:rPr>
              <a:t>” icon next to a the field name. This opens the EME 5.0 style guide which provides detailed information on how to complete a field in order to meet EPA and ISO/POD compliant ArcGIS metadata.  As I mentioned earlier, now you no longer have to go out to the EME website and search for the style guide, open it and then search the entire document for the field you needed help completing.  I have found this new way of accessing the Metadata Tech Spec and style guide to be immensely beneficial and hope you all utilize these options when needing assistance for a particular mandatory metadata field. </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29</a:t>
            </a:fld>
            <a:endParaRPr lang="en-US" dirty="0"/>
          </a:p>
        </p:txBody>
      </p:sp>
    </p:spTree>
    <p:extLst>
      <p:ext uri="{BB962C8B-B14F-4D97-AF65-F5344CB8AC3E}">
        <p14:creationId xmlns:p14="http://schemas.microsoft.com/office/powerpoint/2010/main" val="157666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3</a:t>
            </a:fld>
            <a:endParaRPr lang="en-US" dirty="0"/>
          </a:p>
        </p:txBody>
      </p:sp>
    </p:spTree>
    <p:extLst>
      <p:ext uri="{BB962C8B-B14F-4D97-AF65-F5344CB8AC3E}">
        <p14:creationId xmlns:p14="http://schemas.microsoft.com/office/powerpoint/2010/main" val="4236002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charset="0"/>
                <a:ea typeface="ＭＳ Ｐゴシック" pitchFamily="-32" charset="-128"/>
                <a:cs typeface="+mn-cs"/>
              </a:rPr>
              <a:t> </a:t>
            </a:r>
            <a:r>
              <a:rPr lang="en-US" sz="1200" b="0" i="0" kern="1200" dirty="0">
                <a:solidFill>
                  <a:schemeClr val="tx1"/>
                </a:solidFill>
                <a:effectLst/>
                <a:latin typeface="Arial" charset="0"/>
                <a:ea typeface="ＭＳ Ｐゴシック" pitchFamily="-32" charset="-128"/>
                <a:cs typeface="+mn-cs"/>
              </a:rPr>
              <a:t>In</a:t>
            </a:r>
            <a:r>
              <a:rPr lang="en-US" sz="1200" b="0" i="0" kern="1200" baseline="0" dirty="0">
                <a:solidFill>
                  <a:schemeClr val="tx1"/>
                </a:solidFill>
                <a:effectLst/>
                <a:latin typeface="Arial" charset="0"/>
                <a:ea typeface="ＭＳ Ｐゴシック" pitchFamily="-32" charset="-128"/>
                <a:cs typeface="+mn-cs"/>
              </a:rPr>
              <a:t> previous versions of the EME, you had to manually update the metadata last update date.  </a:t>
            </a:r>
            <a:r>
              <a:rPr lang="en-US" sz="1200" b="0" i="0" kern="1200" dirty="0">
                <a:solidFill>
                  <a:schemeClr val="tx1"/>
                </a:solidFill>
                <a:effectLst/>
                <a:latin typeface="Arial" charset="0"/>
                <a:ea typeface="ＭＳ Ｐゴシック" pitchFamily="-32" charset="-128"/>
                <a:cs typeface="+mn-cs"/>
              </a:rPr>
              <a:t>EME v5.0 will update the date stamp automatically when any edits are made to the metadata. So </a:t>
            </a:r>
            <a:r>
              <a:rPr lang="en-US" sz="1200" kern="1200" baseline="0" dirty="0">
                <a:solidFill>
                  <a:schemeClr val="tx1"/>
                </a:solidFill>
                <a:effectLst/>
                <a:latin typeface="Arial" charset="0"/>
                <a:ea typeface="ＭＳ Ｐゴシック" pitchFamily="-32" charset="-128"/>
                <a:cs typeface="+mn-cs"/>
              </a:rPr>
              <a:t>you no longer have to remember to update that date before saving your metadata.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charset="0"/>
                <a:ea typeface="ＭＳ Ｐゴシック" pitchFamily="-32" charset="-128"/>
                <a:cs typeface="+mn-cs"/>
              </a:rPr>
              <a:t>2</a:t>
            </a:r>
            <a:r>
              <a:rPr lang="en-US" sz="1200" kern="1200" baseline="30000" dirty="0">
                <a:solidFill>
                  <a:schemeClr val="tx1"/>
                </a:solidFill>
                <a:effectLst/>
                <a:latin typeface="Arial" charset="0"/>
                <a:ea typeface="ＭＳ Ｐゴシック" pitchFamily="-32" charset="-128"/>
                <a:cs typeface="+mn-cs"/>
              </a:rPr>
              <a:t>nd</a:t>
            </a:r>
            <a:r>
              <a:rPr lang="en-US" sz="1200" kern="1200" baseline="0" dirty="0">
                <a:solidFill>
                  <a:schemeClr val="tx1"/>
                </a:solidFill>
                <a:effectLst/>
                <a:latin typeface="Arial" charset="0"/>
                <a:ea typeface="ＭＳ Ｐゴシック" pitchFamily="-32" charset="-128"/>
                <a:cs typeface="+mn-cs"/>
              </a:rPr>
              <a:t> Do not use the validation button found in </a:t>
            </a:r>
            <a:r>
              <a:rPr lang="en-US" sz="1200" kern="1200" baseline="0" dirty="0" err="1">
                <a:solidFill>
                  <a:schemeClr val="tx1"/>
                </a:solidFill>
                <a:effectLst/>
                <a:latin typeface="Arial" charset="0"/>
                <a:ea typeface="ＭＳ Ｐゴシック" pitchFamily="-32" charset="-128"/>
                <a:cs typeface="+mn-cs"/>
              </a:rPr>
              <a:t>ArcCatalog’s</a:t>
            </a:r>
            <a:r>
              <a:rPr lang="en-US" sz="1200" kern="1200" baseline="0" dirty="0">
                <a:solidFill>
                  <a:schemeClr val="tx1"/>
                </a:solidFill>
                <a:effectLst/>
                <a:latin typeface="Arial" charset="0"/>
                <a:ea typeface="ＭＳ Ｐゴシック" pitchFamily="-32" charset="-128"/>
                <a:cs typeface="+mn-cs"/>
              </a:rPr>
              <a:t> metadata toolbar. EME’s validation occurs in real time so there is no need to “validate” using a separate tool.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kern="1200" dirty="0">
                <a:solidFill>
                  <a:schemeClr val="tx1"/>
                </a:solidFill>
                <a:effectLst/>
                <a:latin typeface="Arial" charset="0"/>
                <a:ea typeface="ＭＳ Ｐゴシック" pitchFamily="-32" charset="-128"/>
                <a:cs typeface="+mn-cs"/>
              </a:rPr>
              <a:t> Tags are required in EPA metadata. However, we</a:t>
            </a:r>
            <a:r>
              <a:rPr lang="en-US" sz="1200" b="0" i="1" kern="1200" baseline="0" dirty="0">
                <a:solidFill>
                  <a:schemeClr val="tx1"/>
                </a:solidFill>
                <a:effectLst/>
                <a:latin typeface="Arial" charset="0"/>
                <a:ea typeface="ＭＳ Ｐゴシック" pitchFamily="-32" charset="-128"/>
                <a:cs typeface="+mn-cs"/>
              </a:rPr>
              <a:t> have</a:t>
            </a:r>
            <a:r>
              <a:rPr lang="en-US" sz="1200" b="0" i="1" kern="1200" dirty="0">
                <a:solidFill>
                  <a:schemeClr val="tx1"/>
                </a:solidFill>
                <a:effectLst/>
                <a:latin typeface="Arial" charset="0"/>
                <a:ea typeface="ＭＳ Ｐゴシック" pitchFamily="-32" charset="-128"/>
                <a:cs typeface="+mn-cs"/>
              </a:rPr>
              <a:t> disabled editing on this field in the item description page…b/c tags should NOT be added here. Instead, tags should be added in the “Topics and Keywords” page. We have included detailed directions on how to</a:t>
            </a:r>
            <a:r>
              <a:rPr lang="en-US" sz="1200" b="0" i="1" kern="1200" baseline="0" dirty="0">
                <a:solidFill>
                  <a:schemeClr val="tx1"/>
                </a:solidFill>
                <a:effectLst/>
                <a:latin typeface="Arial" charset="0"/>
                <a:ea typeface="ＭＳ Ｐゴシック" pitchFamily="-32" charset="-128"/>
                <a:cs typeface="+mn-cs"/>
              </a:rPr>
              <a:t> add tags to the Topics and Keywords page in our EME 5.0 style guide. You can get to these directions by clicking on the “I” icon next to the field name Tags on the “item Description page”.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kern="1200" baseline="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Program code has always been "mandatory" per data.gov, but it was not possible to include a program code in FGDC CSDGM records, and the EDG assigned all FGDC metadata a program code of 020:072 - IT/ Data Management. With ISO it is possible, and we are asking stewards to make an appropriate selection from the OMB list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2">
                    <a:lumMod val="75000"/>
                  </a:schemeClr>
                </a:solidFill>
              </a:rPr>
              <a:t>More Validation Tips can be found on the EME</a:t>
            </a:r>
            <a:r>
              <a:rPr lang="en-US" baseline="0" dirty="0">
                <a:solidFill>
                  <a:schemeClr val="bg2">
                    <a:lumMod val="75000"/>
                  </a:schemeClr>
                </a:solidFill>
              </a:rPr>
              <a:t> 5.0 </a:t>
            </a:r>
            <a:r>
              <a:rPr lang="en-US" baseline="0" dirty="0" err="1">
                <a:solidFill>
                  <a:schemeClr val="bg2">
                    <a:lumMod val="75000"/>
                  </a:schemeClr>
                </a:solidFill>
              </a:rPr>
              <a:t>Github</a:t>
            </a:r>
            <a:r>
              <a:rPr lang="en-US" baseline="0" dirty="0">
                <a:solidFill>
                  <a:schemeClr val="bg2">
                    <a:lumMod val="75000"/>
                  </a:schemeClr>
                </a:solidFill>
              </a:rPr>
              <a:t> wiki</a:t>
            </a: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30</a:t>
            </a:fld>
            <a:endParaRPr lang="en-US" dirty="0"/>
          </a:p>
        </p:txBody>
      </p:sp>
    </p:spTree>
    <p:extLst>
      <p:ext uri="{BB962C8B-B14F-4D97-AF65-F5344CB8AC3E}">
        <p14:creationId xmlns:p14="http://schemas.microsoft.com/office/powerpoint/2010/main" val="1213047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Last but not least, I wanted to mention how ArcGIS metadata, the EDG and Data.gov worked together</a:t>
            </a:r>
            <a:r>
              <a:rPr lang="en-US" sz="1200" i="0" baseline="0" dirty="0"/>
              <a:t> now that we’re making big changes to how we create metadata.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baseline="0" dirty="0"/>
          </a:p>
          <a:p>
            <a:pPr marL="342900" lvl="0" indent="-342900">
              <a:buFont typeface="Arial" panose="020B0604020202020204" pitchFamily="34" charset="0"/>
              <a:buChar char="•"/>
            </a:pPr>
            <a:r>
              <a:rPr lang="en-US" sz="1200" i="0" baseline="0" dirty="0"/>
              <a:t>So, </a:t>
            </a:r>
            <a:r>
              <a:rPr lang="en-US" sz="2000" dirty="0">
                <a:solidFill>
                  <a:schemeClr val="bg2">
                    <a:lumMod val="75000"/>
                  </a:schemeClr>
                </a:solidFill>
              </a:rPr>
              <a:t>EDG Handles ArcGIS Metadata records the same as FGDC CSDGM records</a:t>
            </a:r>
          </a:p>
          <a:p>
            <a:pPr marL="1257300" lvl="2" indent="-342900">
              <a:buFont typeface="Arial" panose="020B0604020202020204" pitchFamily="34" charset="0"/>
              <a:buChar char="•"/>
            </a:pPr>
            <a:r>
              <a:rPr lang="en-US" sz="2000" dirty="0">
                <a:solidFill>
                  <a:schemeClr val="bg2">
                    <a:lumMod val="75000"/>
                  </a:schemeClr>
                </a:solidFill>
              </a:rPr>
              <a:t>Your metadata records can be harvested to the EDG from the same Web Accessible Folders as they have in the past.</a:t>
            </a:r>
          </a:p>
          <a:p>
            <a:pPr marL="1257300" lvl="2" indent="-342900">
              <a:buFont typeface="Arial" panose="020B0604020202020204" pitchFamily="34" charset="0"/>
              <a:buChar char="•"/>
            </a:pPr>
            <a:r>
              <a:rPr lang="en-US" sz="2000" dirty="0">
                <a:solidFill>
                  <a:schemeClr val="bg2">
                    <a:lumMod val="75000"/>
                  </a:schemeClr>
                </a:solidFill>
              </a:rPr>
              <a:t>Your metadata will Appear very similar to your old records within the EDG when</a:t>
            </a:r>
            <a:r>
              <a:rPr lang="en-US" sz="2000" baseline="0" dirty="0">
                <a:solidFill>
                  <a:schemeClr val="bg2">
                    <a:lumMod val="75000"/>
                  </a:schemeClr>
                </a:solidFill>
              </a:rPr>
              <a:t> searching and discovering records. </a:t>
            </a:r>
            <a:endParaRPr lang="en-US" sz="2000" dirty="0">
              <a:solidFill>
                <a:schemeClr val="bg2">
                  <a:lumMod val="75000"/>
                </a:schemeClr>
              </a:solidFill>
            </a:endParaRPr>
          </a:p>
          <a:p>
            <a:pPr marL="342900" indent="-342900">
              <a:buFont typeface="Arial" panose="020B0604020202020204" pitchFamily="34" charset="0"/>
              <a:buChar char="•"/>
            </a:pPr>
            <a:r>
              <a:rPr lang="en-US" sz="2000" dirty="0">
                <a:solidFill>
                  <a:schemeClr val="bg2">
                    <a:lumMod val="75000"/>
                  </a:schemeClr>
                </a:solidFill>
              </a:rPr>
              <a:t>Behind the scenes, EDG performs a transformation on records to put them in ISO 19115 for data.gov harvests</a:t>
            </a:r>
          </a:p>
          <a:p>
            <a:pPr marL="1257300" lvl="2" indent="-342900">
              <a:buFont typeface="Arial" panose="020B0604020202020204" pitchFamily="34" charset="0"/>
              <a:buChar char="•"/>
            </a:pPr>
            <a:r>
              <a:rPr lang="en-US" sz="2000" dirty="0">
                <a:solidFill>
                  <a:schemeClr val="bg2">
                    <a:lumMod val="75000"/>
                  </a:schemeClr>
                </a:solidFill>
              </a:rPr>
              <a:t>This process will improve the behavior and appearance of your records at data.gov</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31</a:t>
            </a:fld>
            <a:endParaRPr lang="en-US" dirty="0"/>
          </a:p>
        </p:txBody>
      </p:sp>
    </p:spTree>
    <p:extLst>
      <p:ext uri="{BB962C8B-B14F-4D97-AF65-F5344CB8AC3E}">
        <p14:creationId xmlns:p14="http://schemas.microsoft.com/office/powerpoint/2010/main" val="3526040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32</a:t>
            </a:fld>
            <a:endParaRPr lang="en-US" dirty="0"/>
          </a:p>
        </p:txBody>
      </p:sp>
    </p:spTree>
    <p:extLst>
      <p:ext uri="{BB962C8B-B14F-4D97-AF65-F5344CB8AC3E}">
        <p14:creationId xmlns:p14="http://schemas.microsoft.com/office/powerpoint/2010/main" val="1485686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Before Handing the presentation back to Ana for Questions,</a:t>
            </a:r>
            <a:r>
              <a:rPr lang="en-US" altLang="en-US" baseline="0" dirty="0"/>
              <a:t> I wanted to mention several important URLs. To download EME 5.0, Go to the EME 5 site.  Here you will also find the EME 5.0 Fact sheet and EME 5.0 Installation Guide. I have also included the link to the complete EME 5.0 Style Guide website. If you have any questions or need help please contact the EDG Admin group at edg@epa.gov.</a:t>
            </a:r>
          </a:p>
          <a:p>
            <a:endParaRPr lang="en-US" altLang="en-US" baseline="0" dirty="0"/>
          </a:p>
          <a:p>
            <a:r>
              <a:rPr lang="en-US" altLang="en-US" baseline="0" dirty="0"/>
              <a:t>Ana, I’ll pass the presentation back to you for Questions. Thanks, everyone.</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1271" indent="-288950">
              <a:defRPr>
                <a:solidFill>
                  <a:schemeClr val="tx1"/>
                </a:solidFill>
                <a:latin typeface="Calibri" pitchFamily="34" charset="0"/>
              </a:defRPr>
            </a:lvl2pPr>
            <a:lvl3pPr marL="1155802" indent="-231160">
              <a:defRPr>
                <a:solidFill>
                  <a:schemeClr val="tx1"/>
                </a:solidFill>
                <a:latin typeface="Calibri" pitchFamily="34" charset="0"/>
              </a:defRPr>
            </a:lvl3pPr>
            <a:lvl4pPr marL="1618122" indent="-231160">
              <a:defRPr>
                <a:solidFill>
                  <a:schemeClr val="tx1"/>
                </a:solidFill>
                <a:latin typeface="Calibri" pitchFamily="34" charset="0"/>
              </a:defRPr>
            </a:lvl4pPr>
            <a:lvl5pPr marL="2080443" indent="-231160">
              <a:defRPr>
                <a:solidFill>
                  <a:schemeClr val="tx1"/>
                </a:solidFill>
                <a:latin typeface="Calibri" pitchFamily="34" charset="0"/>
              </a:defRPr>
            </a:lvl5pPr>
            <a:lvl6pPr marL="2542764" indent="-231160" eaLnBrk="0" fontAlgn="base" hangingPunct="0">
              <a:spcBef>
                <a:spcPct val="0"/>
              </a:spcBef>
              <a:spcAft>
                <a:spcPct val="0"/>
              </a:spcAft>
              <a:defRPr>
                <a:solidFill>
                  <a:schemeClr val="tx1"/>
                </a:solidFill>
                <a:latin typeface="Calibri" pitchFamily="34" charset="0"/>
              </a:defRPr>
            </a:lvl6pPr>
            <a:lvl7pPr marL="3005084" indent="-231160" eaLnBrk="0" fontAlgn="base" hangingPunct="0">
              <a:spcBef>
                <a:spcPct val="0"/>
              </a:spcBef>
              <a:spcAft>
                <a:spcPct val="0"/>
              </a:spcAft>
              <a:defRPr>
                <a:solidFill>
                  <a:schemeClr val="tx1"/>
                </a:solidFill>
                <a:latin typeface="Calibri" pitchFamily="34" charset="0"/>
              </a:defRPr>
            </a:lvl7pPr>
            <a:lvl8pPr marL="3467405" indent="-231160" eaLnBrk="0" fontAlgn="base" hangingPunct="0">
              <a:spcBef>
                <a:spcPct val="0"/>
              </a:spcBef>
              <a:spcAft>
                <a:spcPct val="0"/>
              </a:spcAft>
              <a:defRPr>
                <a:solidFill>
                  <a:schemeClr val="tx1"/>
                </a:solidFill>
                <a:latin typeface="Calibri" pitchFamily="34" charset="0"/>
              </a:defRPr>
            </a:lvl8pPr>
            <a:lvl9pPr marL="3929725" indent="-231160" eaLnBrk="0" fontAlgn="base" hangingPunct="0">
              <a:spcBef>
                <a:spcPct val="0"/>
              </a:spcBef>
              <a:spcAft>
                <a:spcPct val="0"/>
              </a:spcAft>
              <a:defRPr>
                <a:solidFill>
                  <a:schemeClr val="tx1"/>
                </a:solidFill>
                <a:latin typeface="Calibri" pitchFamily="34" charset="0"/>
              </a:defRPr>
            </a:lvl9pPr>
          </a:lstStyle>
          <a:p>
            <a:fld id="{C2FC5BE6-86CD-44F4-B5EA-66F2C23C5781}" type="slidenum">
              <a:rPr lang="en-US" altLang="en-US"/>
              <a:pPr/>
              <a:t>33</a:t>
            </a:fld>
            <a:endParaRPr lang="en-US" altLang="en-US" dirty="0"/>
          </a:p>
        </p:txBody>
      </p:sp>
    </p:spTree>
    <p:extLst>
      <p:ext uri="{BB962C8B-B14F-4D97-AF65-F5344CB8AC3E}">
        <p14:creationId xmlns:p14="http://schemas.microsoft.com/office/powerpoint/2010/main" val="1424671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E7A722-F3C2-4155-A7F7-FBBB9AF47DD3}" type="slidenum">
              <a:rPr lang="en-US" smtClean="0"/>
              <a:pPr/>
              <a:t>34</a:t>
            </a:fld>
            <a:endParaRPr lang="en-US" dirty="0"/>
          </a:p>
        </p:txBody>
      </p:sp>
    </p:spTree>
    <p:extLst>
      <p:ext uri="{BB962C8B-B14F-4D97-AF65-F5344CB8AC3E}">
        <p14:creationId xmlns:p14="http://schemas.microsoft.com/office/powerpoint/2010/main" val="182324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i="0" kern="1200" dirty="0">
                <a:solidFill>
                  <a:schemeClr val="tx1"/>
                </a:solidFill>
                <a:effectLst/>
                <a:latin typeface="Arial" charset="0"/>
                <a:ea typeface="ＭＳ Ｐゴシック" pitchFamily="-32" charset="-128"/>
                <a:cs typeface="+mn-cs"/>
              </a:rPr>
              <a:t>EME 5 is</a:t>
            </a:r>
            <a:r>
              <a:rPr lang="en-US" sz="1200" i="0" kern="1200" baseline="0" dirty="0">
                <a:solidFill>
                  <a:schemeClr val="tx1"/>
                </a:solidFill>
                <a:effectLst/>
                <a:latin typeface="Arial" charset="0"/>
                <a:ea typeface="ＭＳ Ｐゴシック" pitchFamily="-32" charset="-128"/>
                <a:cs typeface="+mn-cs"/>
              </a:rPr>
              <a:t> </a:t>
            </a:r>
            <a:r>
              <a:rPr lang="en-US" sz="1200" b="0" i="0" kern="1200" dirty="0">
                <a:solidFill>
                  <a:schemeClr val="tx1"/>
                </a:solidFill>
                <a:effectLst/>
                <a:latin typeface="Arial" charset="0"/>
                <a:ea typeface="ＭＳ Ｐゴシック" pitchFamily="-32" charset="-128"/>
                <a:cs typeface="+mn-cs"/>
              </a:rPr>
              <a:t>EPA’s customization of </a:t>
            </a:r>
            <a:r>
              <a:rPr lang="en-US" sz="1200" b="0" i="0" kern="1200" dirty="0" err="1">
                <a:solidFill>
                  <a:schemeClr val="tx1"/>
                </a:solidFill>
                <a:effectLst/>
                <a:latin typeface="Arial" charset="0"/>
                <a:ea typeface="ＭＳ Ｐゴシック" pitchFamily="-32" charset="-128"/>
                <a:cs typeface="+mn-cs"/>
              </a:rPr>
              <a:t>Esri’s</a:t>
            </a:r>
            <a:r>
              <a:rPr lang="en-US" sz="1200" b="0" i="0" kern="1200" dirty="0">
                <a:solidFill>
                  <a:schemeClr val="tx1"/>
                </a:solidFill>
                <a:effectLst/>
                <a:latin typeface="Arial" charset="0"/>
                <a:ea typeface="ＭＳ Ｐゴシック" pitchFamily="-32" charset="-128"/>
                <a:cs typeface="+mn-cs"/>
              </a:rPr>
              <a:t> </a:t>
            </a:r>
            <a:r>
              <a:rPr lang="en-US" sz="1200" b="0" i="0" kern="1200" dirty="0" err="1">
                <a:solidFill>
                  <a:schemeClr val="tx1"/>
                </a:solidFill>
                <a:effectLst/>
                <a:latin typeface="Arial" charset="0"/>
                <a:ea typeface="ＭＳ Ｐゴシック" pitchFamily="-32" charset="-128"/>
                <a:cs typeface="+mn-cs"/>
              </a:rPr>
              <a:t>ArcCatalog</a:t>
            </a:r>
            <a:r>
              <a:rPr lang="en-US" sz="1200" b="0" i="0" kern="1200" dirty="0">
                <a:solidFill>
                  <a:schemeClr val="tx1"/>
                </a:solidFill>
                <a:effectLst/>
                <a:latin typeface="Arial" charset="0"/>
                <a:ea typeface="ＭＳ Ｐゴシック" pitchFamily="-32" charset="-128"/>
                <a:cs typeface="+mn-cs"/>
              </a:rPr>
              <a:t> metadata editor and creates ISO/POD-compliant ArcGIS Metadata. While</a:t>
            </a:r>
            <a:r>
              <a:rPr lang="en-US" sz="1200" b="0" i="0" kern="1200" baseline="0" dirty="0">
                <a:solidFill>
                  <a:schemeClr val="tx1"/>
                </a:solidFill>
                <a:effectLst/>
                <a:latin typeface="Arial" charset="0"/>
                <a:ea typeface="ＭＳ Ｐゴシック" pitchFamily="-32" charset="-128"/>
                <a:cs typeface="+mn-cs"/>
              </a:rPr>
              <a:t> EME 5.0 is quite a change from previous versions, we believe these changes will make creating EPA compliant metadata easier.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baseline="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baseline="0" dirty="0">
                <a:solidFill>
                  <a:schemeClr val="tx1"/>
                </a:solidFill>
                <a:effectLst/>
                <a:latin typeface="Arial" charset="0"/>
                <a:ea typeface="ＭＳ Ｐゴシック" pitchFamily="-32" charset="-128"/>
                <a:cs typeface="+mn-cs"/>
              </a:rPr>
              <a:t>Some New Features found in EME 5.0 include: </a:t>
            </a:r>
            <a:endParaRPr lang="en-US" sz="1200" b="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i="0" kern="1200" dirty="0">
                <a:solidFill>
                  <a:schemeClr val="tx1"/>
                </a:solidFill>
                <a:effectLst/>
                <a:latin typeface="Arial" charset="0"/>
                <a:ea typeface="ＭＳ Ｐゴシック" pitchFamily="-32" charset="-128"/>
                <a:cs typeface="+mn-cs"/>
              </a:rPr>
              <a:t>Bullet</a:t>
            </a:r>
            <a:r>
              <a:rPr lang="en-US" sz="1200" i="0" kern="1200" baseline="0" dirty="0">
                <a:solidFill>
                  <a:schemeClr val="tx1"/>
                </a:solidFill>
                <a:effectLst/>
                <a:latin typeface="Arial" charset="0"/>
                <a:ea typeface="ＭＳ Ｐゴシック" pitchFamily="-32" charset="-128"/>
                <a:cs typeface="+mn-cs"/>
              </a:rPr>
              <a:t> 1 – Integration with </a:t>
            </a:r>
            <a:r>
              <a:rPr lang="en-US" sz="1200" i="0" kern="1200" baseline="0" dirty="0" err="1">
                <a:solidFill>
                  <a:schemeClr val="tx1"/>
                </a:solidFill>
                <a:effectLst/>
                <a:latin typeface="Arial" charset="0"/>
                <a:ea typeface="ＭＳ Ｐゴシック" pitchFamily="-32" charset="-128"/>
                <a:cs typeface="+mn-cs"/>
              </a:rPr>
              <a:t>Esri</a:t>
            </a:r>
            <a:r>
              <a:rPr lang="en-US" sz="1200" i="0" kern="1200" baseline="0" dirty="0">
                <a:solidFill>
                  <a:schemeClr val="tx1"/>
                </a:solidFill>
                <a:effectLst/>
                <a:latin typeface="Arial" charset="0"/>
                <a:ea typeface="ＭＳ Ｐゴシック" pitchFamily="-32" charset="-128"/>
                <a:cs typeface="+mn-cs"/>
              </a:rPr>
              <a:t> ArcGIS 10.4 and </a:t>
            </a:r>
            <a:r>
              <a:rPr lang="en-US" sz="1200" i="0" kern="1200" baseline="0" dirty="0" err="1">
                <a:solidFill>
                  <a:schemeClr val="tx1"/>
                </a:solidFill>
                <a:effectLst/>
                <a:latin typeface="Arial" charset="0"/>
                <a:ea typeface="ＭＳ Ｐゴシック" pitchFamily="-32" charset="-128"/>
                <a:cs typeface="+mn-cs"/>
              </a:rPr>
              <a:t>ArcCatalog</a:t>
            </a:r>
            <a:r>
              <a:rPr lang="en-US" sz="1200" i="0" kern="1200" baseline="0" dirty="0">
                <a:solidFill>
                  <a:schemeClr val="tx1"/>
                </a:solidFill>
                <a:effectLst/>
                <a:latin typeface="Arial" charset="0"/>
                <a:ea typeface="ＭＳ Ｐゴシック" pitchFamily="-32" charset="-128"/>
                <a:cs typeface="+mn-cs"/>
              </a:rPr>
              <a:t> metadata editing tools….it </a:t>
            </a:r>
            <a:r>
              <a:rPr lang="en-US" sz="1200" i="0" kern="1200" dirty="0">
                <a:solidFill>
                  <a:schemeClr val="tx1"/>
                </a:solidFill>
                <a:effectLst/>
                <a:latin typeface="Arial" charset="0"/>
                <a:ea typeface="ＭＳ Ｐゴシック" pitchFamily="-32" charset="-128"/>
                <a:cs typeface="+mn-cs"/>
              </a:rPr>
              <a:t>utilizes </a:t>
            </a:r>
            <a:r>
              <a:rPr lang="en-US" sz="1200" i="0" kern="1200" dirty="0" err="1">
                <a:solidFill>
                  <a:schemeClr val="tx1"/>
                </a:solidFill>
                <a:effectLst/>
                <a:latin typeface="Arial" charset="0"/>
                <a:ea typeface="ＭＳ Ｐゴシック" pitchFamily="-32" charset="-128"/>
                <a:cs typeface="+mn-cs"/>
              </a:rPr>
              <a:t>Esri’s</a:t>
            </a:r>
            <a:r>
              <a:rPr lang="en-US" sz="1200" i="0" kern="1200" dirty="0">
                <a:solidFill>
                  <a:schemeClr val="tx1"/>
                </a:solidFill>
                <a:effectLst/>
                <a:latin typeface="Arial" charset="0"/>
                <a:ea typeface="ＭＳ Ｐゴシック" pitchFamily="-32" charset="-128"/>
                <a:cs typeface="+mn-cs"/>
              </a:rPr>
              <a:t> ArcGIS metadata format</a:t>
            </a:r>
            <a:r>
              <a:rPr lang="en-US" sz="1200" i="1" kern="1200" dirty="0">
                <a:solidFill>
                  <a:schemeClr val="tx1"/>
                </a:solidFill>
                <a:effectLst/>
                <a:latin typeface="Arial" charset="0"/>
                <a:ea typeface="ＭＳ Ｐゴシック" pitchFamily="-32" charset="-128"/>
                <a:cs typeface="+mn-cs"/>
              </a:rPr>
              <a:t>.</a:t>
            </a: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Bullet 2 – The EME now fully implements</a:t>
            </a:r>
            <a:r>
              <a:rPr lang="en-US" sz="1200" baseline="0" dirty="0"/>
              <a:t> the ISO metadata standard</a:t>
            </a: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Bullet</a:t>
            </a:r>
            <a:r>
              <a:rPr lang="en-US" sz="1200" baseline="0" dirty="0"/>
              <a:t> 3 – Now Metadata Field entries meet all data.gov compliance requirements…</a:t>
            </a:r>
            <a:r>
              <a:rPr lang="en-US" sz="1200" dirty="0"/>
              <a:t>reducing guess work when creating metadata</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Bullet 4 – Many EPA specific dropdowns are provided</a:t>
            </a:r>
            <a:r>
              <a:rPr lang="en-US" sz="1200" baseline="0" dirty="0"/>
              <a:t> for fields for faster metadata completion</a:t>
            </a:r>
            <a:endParaRPr lang="en-US" sz="1200" dirty="0"/>
          </a:p>
          <a:p>
            <a:pPr marL="0" indent="0">
              <a:buFont typeface="Arial" panose="020B0604020202020204" pitchFamily="34" charset="0"/>
              <a:buNone/>
            </a:pPr>
            <a:r>
              <a:rPr lang="en-US" dirty="0"/>
              <a:t>Bullet 5 – Mandatory</a:t>
            </a:r>
            <a:r>
              <a:rPr lang="en-US" baseline="0" dirty="0"/>
              <a:t> fields are highlighted  to </a:t>
            </a:r>
            <a:r>
              <a:rPr lang="en-US" sz="1200" dirty="0"/>
              <a:t>help eliminate validation errors</a:t>
            </a:r>
            <a:endParaRPr lang="en-US"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4</a:t>
            </a:fld>
            <a:endParaRPr lang="en-US" dirty="0"/>
          </a:p>
        </p:txBody>
      </p:sp>
    </p:spTree>
    <p:extLst>
      <p:ext uri="{BB962C8B-B14F-4D97-AF65-F5344CB8AC3E}">
        <p14:creationId xmlns:p14="http://schemas.microsoft.com/office/powerpoint/2010/main" val="337835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32" charset="-128"/>
                <a:cs typeface="+mn-cs"/>
              </a:rPr>
              <a:t>As Ana</a:t>
            </a:r>
            <a:r>
              <a:rPr lang="en-US" sz="1200" kern="1200" baseline="0" dirty="0">
                <a:solidFill>
                  <a:schemeClr val="tx1"/>
                </a:solidFill>
                <a:effectLst/>
                <a:latin typeface="Arial" charset="0"/>
                <a:ea typeface="ＭＳ Ｐゴシック" pitchFamily="-32" charset="-128"/>
                <a:cs typeface="+mn-cs"/>
              </a:rPr>
              <a:t> mentioned earlier </a:t>
            </a:r>
            <a:r>
              <a:rPr lang="en-US" sz="1200" kern="1200" dirty="0">
                <a:solidFill>
                  <a:schemeClr val="tx1"/>
                </a:solidFill>
                <a:effectLst/>
                <a:latin typeface="Arial" charset="0"/>
                <a:ea typeface="ＭＳ Ｐゴシック" pitchFamily="-32" charset="-128"/>
                <a:cs typeface="+mn-cs"/>
              </a:rPr>
              <a:t>there is </a:t>
            </a:r>
            <a:r>
              <a:rPr lang="en-US" sz="1200" kern="1200" baseline="0" dirty="0">
                <a:solidFill>
                  <a:schemeClr val="tx1"/>
                </a:solidFill>
                <a:effectLst/>
                <a:latin typeface="Arial" charset="0"/>
                <a:ea typeface="ＭＳ Ｐゴシック" pitchFamily="-32" charset="-128"/>
                <a:cs typeface="+mn-cs"/>
              </a:rPr>
              <a:t>no deadline or push to exclusively use EME 5.0 for your metadata creation and updates, I think it is important to explain the benefits of using EME 5.0 tools and how it can make your metadata creation easier. Here, I’ve listed some benefits to using EME 5.0.  </a:t>
            </a:r>
            <a:endParaRPr lang="en-US" sz="1200" kern="1200" dirty="0">
              <a:solidFill>
                <a:schemeClr val="tx1"/>
              </a:solidFill>
              <a:effectLst/>
              <a:latin typeface="Arial" charset="0"/>
              <a:ea typeface="ＭＳ Ｐゴシック" pitchFamily="-32" charset="-128"/>
              <a:cs typeface="+mn-cs"/>
            </a:endParaRPr>
          </a:p>
          <a:p>
            <a:endParaRPr lang="en-US" sz="1200" kern="1200" dirty="0">
              <a:solidFill>
                <a:schemeClr val="tx1"/>
              </a:solidFill>
              <a:effectLst/>
              <a:latin typeface="Arial" charset="0"/>
              <a:ea typeface="ＭＳ Ｐゴシック" pitchFamily="-32" charset="-128"/>
              <a:cs typeface="+mn-cs"/>
            </a:endParaRPr>
          </a:p>
          <a:p>
            <a:r>
              <a:rPr lang="en-US" sz="1200" kern="1200" dirty="0">
                <a:solidFill>
                  <a:schemeClr val="tx1"/>
                </a:solidFill>
                <a:effectLst/>
                <a:latin typeface="Arial" charset="0"/>
                <a:ea typeface="ＭＳ Ｐゴシック" pitchFamily="-32" charset="-128"/>
                <a:cs typeface="+mn-cs"/>
              </a:rPr>
              <a:t>1</a:t>
            </a:r>
            <a:r>
              <a:rPr lang="en-US" sz="1200" kern="1200" baseline="30000" dirty="0">
                <a:solidFill>
                  <a:schemeClr val="tx1"/>
                </a:solidFill>
                <a:effectLst/>
                <a:latin typeface="Arial" charset="0"/>
                <a:ea typeface="ＭＳ Ｐゴシック" pitchFamily="-32" charset="-128"/>
                <a:cs typeface="+mn-cs"/>
              </a:rPr>
              <a:t>st</a:t>
            </a:r>
            <a:r>
              <a:rPr lang="en-US" sz="1200" kern="1200" baseline="0" dirty="0">
                <a:solidFill>
                  <a:schemeClr val="tx1"/>
                </a:solidFill>
                <a:effectLst/>
                <a:latin typeface="Arial" charset="0"/>
                <a:ea typeface="ＭＳ Ｐゴシック" pitchFamily="-32" charset="-128"/>
                <a:cs typeface="+mn-cs"/>
              </a:rPr>
              <a:t>, Since EME 5.0 is EPA’s customization of </a:t>
            </a:r>
            <a:r>
              <a:rPr lang="en-US" sz="1200" kern="1200" baseline="0" dirty="0" err="1">
                <a:solidFill>
                  <a:schemeClr val="tx1"/>
                </a:solidFill>
                <a:effectLst/>
                <a:latin typeface="Arial" charset="0"/>
                <a:ea typeface="ＭＳ Ｐゴシック" pitchFamily="-32" charset="-128"/>
                <a:cs typeface="+mn-cs"/>
              </a:rPr>
              <a:t>Esri’s</a:t>
            </a:r>
            <a:r>
              <a:rPr lang="en-US" sz="1200" kern="1200" baseline="0" dirty="0">
                <a:solidFill>
                  <a:schemeClr val="tx1"/>
                </a:solidFill>
                <a:effectLst/>
                <a:latin typeface="Arial" charset="0"/>
                <a:ea typeface="ＭＳ Ｐゴシック" pitchFamily="-32" charset="-128"/>
                <a:cs typeface="+mn-cs"/>
              </a:rPr>
              <a:t> ArcGIS metadata tools, it allows for better integration of metadata with Geospatial datasets. M</a:t>
            </a:r>
            <a:r>
              <a:rPr lang="en-US" sz="1200" dirty="0"/>
              <a:t>any metadata fields auto-populate when</a:t>
            </a:r>
            <a:r>
              <a:rPr lang="en-US" sz="1200" baseline="0" dirty="0"/>
              <a:t> documenting geospatial datasets. There is no longer the stress of trying to understand and manage the EME synchronization settings.  I know that was a headache for many in the past…now this is all done automatically when you select your geospatial dataset for editing. Some of the fields that are automatically populated include…bounding box coordinates, spatial reference, spatial data representation, attributes, and geoprocessing history. </a:t>
            </a:r>
            <a:endParaRPr lang="en-US" sz="1200" dirty="0"/>
          </a:p>
          <a:p>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32" charset="-128"/>
                <a:cs typeface="+mn-cs"/>
              </a:rPr>
              <a:t>2</a:t>
            </a:r>
            <a:r>
              <a:rPr lang="en-US" sz="1200" b="0" i="0" kern="1200" baseline="30000" dirty="0">
                <a:solidFill>
                  <a:schemeClr val="tx1"/>
                </a:solidFill>
                <a:effectLst/>
                <a:latin typeface="Arial" charset="0"/>
                <a:ea typeface="ＭＳ Ｐゴシック" pitchFamily="-32" charset="-128"/>
                <a:cs typeface="+mn-cs"/>
              </a:rPr>
              <a:t>nd</a:t>
            </a:r>
            <a:r>
              <a:rPr lang="en-US" sz="1200" b="0" i="0" kern="1200" baseline="0" dirty="0">
                <a:solidFill>
                  <a:schemeClr val="tx1"/>
                </a:solidFill>
                <a:effectLst/>
                <a:latin typeface="Arial" charset="0"/>
                <a:ea typeface="ＭＳ Ｐゴシック" pitchFamily="-32" charset="-128"/>
                <a:cs typeface="+mn-cs"/>
              </a:rPr>
              <a:t> </a:t>
            </a:r>
            <a:r>
              <a:rPr lang="en-US" sz="1200" b="0" i="0" kern="1200" dirty="0">
                <a:solidFill>
                  <a:schemeClr val="tx1"/>
                </a:solidFill>
                <a:effectLst/>
                <a:latin typeface="Arial" charset="0"/>
                <a:ea typeface="ＭＳ Ｐゴシック" pitchFamily="-32" charset="-128"/>
                <a:cs typeface="+mn-cs"/>
              </a:rPr>
              <a:t>The </a:t>
            </a:r>
            <a:r>
              <a:rPr lang="en-US" sz="1200" b="0" i="0" kern="1200" dirty="0" err="1">
                <a:solidFill>
                  <a:schemeClr val="tx1"/>
                </a:solidFill>
                <a:effectLst/>
                <a:latin typeface="Arial" charset="0"/>
                <a:ea typeface="ＭＳ Ｐゴシック" pitchFamily="-32" charset="-128"/>
                <a:cs typeface="+mn-cs"/>
              </a:rPr>
              <a:t>ArcCatalog</a:t>
            </a:r>
            <a:r>
              <a:rPr lang="en-US" sz="1200" b="0" i="0" kern="1200" dirty="0">
                <a:solidFill>
                  <a:schemeClr val="tx1"/>
                </a:solidFill>
                <a:effectLst/>
                <a:latin typeface="Arial" charset="0"/>
                <a:ea typeface="ＭＳ Ｐゴシック" pitchFamily="-32" charset="-128"/>
                <a:cs typeface="+mn-cs"/>
              </a:rPr>
              <a:t> Editor provides real-time validation, and the EME 5.0 has refined that</a:t>
            </a:r>
            <a:r>
              <a:rPr lang="en-US" sz="1200" b="0" i="0" kern="1200" baseline="0" dirty="0">
                <a:solidFill>
                  <a:schemeClr val="tx1"/>
                </a:solidFill>
                <a:effectLst/>
                <a:latin typeface="Arial" charset="0"/>
                <a:ea typeface="ＭＳ Ｐゴシック" pitchFamily="-32" charset="-128"/>
                <a:cs typeface="+mn-cs"/>
              </a:rPr>
              <a:t> </a:t>
            </a:r>
            <a:r>
              <a:rPr lang="en-US" sz="1200" b="0" i="0" kern="1200" dirty="0">
                <a:solidFill>
                  <a:schemeClr val="tx1"/>
                </a:solidFill>
                <a:effectLst/>
                <a:latin typeface="Arial" charset="0"/>
                <a:ea typeface="ＭＳ Ｐゴシック" pitchFamily="-32" charset="-128"/>
                <a:cs typeface="+mn-cs"/>
              </a:rPr>
              <a:t>validation to comply with EPA</a:t>
            </a:r>
            <a:r>
              <a:rPr lang="en-US" sz="1200" dirty="0">
                <a:solidFill>
                  <a:schemeClr val="bg2">
                    <a:lumMod val="75000"/>
                  </a:schemeClr>
                </a:solidFill>
              </a:rPr>
              <a:t> and Project Open Data Standards.</a:t>
            </a:r>
            <a:r>
              <a:rPr lang="en-US" sz="1200" baseline="0" dirty="0">
                <a:solidFill>
                  <a:schemeClr val="bg2">
                    <a:lumMod val="75000"/>
                  </a:schemeClr>
                </a:solidFill>
              </a:rPr>
              <a:t> </a:t>
            </a:r>
            <a:r>
              <a:rPr lang="en-US" sz="1200" dirty="0"/>
              <a:t>validation occurs as edits are made….you no longer need to run</a:t>
            </a:r>
            <a:r>
              <a:rPr lang="en-US" sz="1200" baseline="0" dirty="0"/>
              <a:t> a separate validation tool to find out where you need to make changes due to validation errors. </a:t>
            </a:r>
            <a:r>
              <a:rPr lang="en-US" sz="1200" dirty="0"/>
              <a:t> </a:t>
            </a:r>
            <a:endParaRPr lang="en-US" sz="1200" kern="1200" dirty="0">
              <a:solidFill>
                <a:schemeClr val="tx1"/>
              </a:solidFill>
              <a:effectLst/>
              <a:latin typeface="Arial" charset="0"/>
              <a:ea typeface="ＭＳ Ｐゴシック" pitchFamily="-32" charset="-128"/>
              <a:cs typeface="+mn-cs"/>
            </a:endParaRPr>
          </a:p>
          <a:p>
            <a:endParaRPr lang="en-US" sz="1200" kern="1200" dirty="0">
              <a:solidFill>
                <a:schemeClr val="tx1"/>
              </a:solidFill>
              <a:effectLst/>
              <a:latin typeface="Arial" charset="0"/>
              <a:ea typeface="ＭＳ Ｐゴシック" pitchFamily="-32" charset="-128"/>
              <a:cs typeface="+mn-cs"/>
            </a:endParaRPr>
          </a:p>
          <a:p>
            <a:r>
              <a:rPr lang="en-US" sz="1200" kern="1200" dirty="0">
                <a:solidFill>
                  <a:schemeClr val="tx1"/>
                </a:solidFill>
                <a:effectLst/>
                <a:latin typeface="Arial" charset="0"/>
                <a:ea typeface="ＭＳ Ｐゴシック" pitchFamily="-32" charset="-128"/>
                <a:cs typeface="+mn-cs"/>
              </a:rPr>
              <a:t>3</a:t>
            </a:r>
            <a:r>
              <a:rPr lang="en-US" sz="1200" kern="1200" baseline="0" dirty="0">
                <a:solidFill>
                  <a:schemeClr val="tx1"/>
                </a:solidFill>
                <a:effectLst/>
                <a:latin typeface="Arial" charset="0"/>
                <a:ea typeface="ＭＳ Ｐゴシック" pitchFamily="-32" charset="-128"/>
                <a:cs typeface="+mn-cs"/>
              </a:rPr>
              <a:t> - </a:t>
            </a:r>
            <a:r>
              <a:rPr lang="en-US" sz="1200" i="0" kern="1200" dirty="0">
                <a:solidFill>
                  <a:schemeClr val="tx1"/>
                </a:solidFill>
                <a:effectLst/>
                <a:latin typeface="Arial" charset="0"/>
                <a:ea typeface="ＭＳ Ｐゴシック" pitchFamily="-32" charset="-128"/>
                <a:cs typeface="+mn-cs"/>
              </a:rPr>
              <a:t>previous versions of EME have followed FGDC CSDGM metadata standards which necessitated creating two separate metadata documents when documenting a web service and corresponding data download file. EME v5.0 allows for consolidation of the web service and data download records into one metadata record due to implementation of the ISO 19115 metadata standard and improved functionality when documenting online linkage formats. </a:t>
            </a:r>
          </a:p>
          <a:p>
            <a:endParaRPr lang="en-US" sz="1200" i="0" kern="1200" dirty="0">
              <a:solidFill>
                <a:schemeClr val="tx1"/>
              </a:solidFill>
              <a:effectLst/>
              <a:latin typeface="Arial" charset="0"/>
              <a:ea typeface="ＭＳ Ｐゴシック" pitchFamily="-32" charset="-128"/>
              <a:cs typeface="+mn-cs"/>
            </a:endParaRPr>
          </a:p>
          <a:p>
            <a:r>
              <a:rPr lang="en-US" sz="1200" i="0" kern="1200" dirty="0">
                <a:solidFill>
                  <a:schemeClr val="tx1"/>
                </a:solidFill>
                <a:effectLst/>
                <a:latin typeface="Arial" charset="0"/>
                <a:ea typeface="ＭＳ Ｐゴシック" pitchFamily="-32" charset="-128"/>
                <a:cs typeface="+mn-cs"/>
              </a:rPr>
              <a:t>4 – Lastly, you can now view best</a:t>
            </a:r>
            <a:r>
              <a:rPr lang="en-US" sz="1200" i="0" kern="1200" baseline="0" dirty="0">
                <a:solidFill>
                  <a:schemeClr val="tx1"/>
                </a:solidFill>
                <a:effectLst/>
                <a:latin typeface="Arial" charset="0"/>
                <a:ea typeface="ＭＳ Ｐゴシック" pitchFamily="-32" charset="-128"/>
                <a:cs typeface="+mn-cs"/>
              </a:rPr>
              <a:t> practice guidance directly from the Tool. You no longer need to look on the EME website to find guidance documentation.  I will show you later in the presentation how this new guidance has been incorporated into the tool and how you use it. I really like this particular feature! It makes finding help for a specific metadata field very easy! </a:t>
            </a:r>
            <a:endParaRPr lang="en-US" sz="1200" i="0" kern="1200" dirty="0">
              <a:solidFill>
                <a:schemeClr val="tx1"/>
              </a:solidFill>
              <a:effectLst/>
              <a:latin typeface="Arial" charset="0"/>
              <a:ea typeface="ＭＳ Ｐゴシック" pitchFamily="-32" charset="-128"/>
              <a:cs typeface="+mn-cs"/>
            </a:endParaRPr>
          </a:p>
          <a:p>
            <a:endParaRPr lang="en-US" sz="1200" i="0" kern="1200" dirty="0">
              <a:solidFill>
                <a:schemeClr val="tx1"/>
              </a:solidFill>
              <a:effectLst/>
              <a:latin typeface="Arial" charset="0"/>
              <a:ea typeface="ＭＳ Ｐゴシック" pitchFamily="-32" charset="-128"/>
              <a:cs typeface="+mn-cs"/>
            </a:endParaRPr>
          </a:p>
          <a:p>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5</a:t>
            </a:fld>
            <a:endParaRPr lang="en-US" dirty="0"/>
          </a:p>
        </p:txBody>
      </p:sp>
    </p:spTree>
    <p:extLst>
      <p:ext uri="{BB962C8B-B14F-4D97-AF65-F5344CB8AC3E}">
        <p14:creationId xmlns:p14="http://schemas.microsoft.com/office/powerpoint/2010/main" val="228155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charset="0"/>
                <a:ea typeface="ＭＳ Ｐゴシック" pitchFamily="-32" charset="-128"/>
                <a:cs typeface="+mn-cs"/>
              </a:rPr>
              <a:t>Now we’re going to take a look at getting started using EME 5.0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charset="0"/>
                <a:ea typeface="ＭＳ Ｐゴシック" pitchFamily="-32" charset="-128"/>
                <a:cs typeface="+mn-cs"/>
              </a:rPr>
              <a:t>We have created an EME 5.0 Repository</a:t>
            </a:r>
            <a:r>
              <a:rPr lang="en-US" sz="1200" i="0" kern="1200" baseline="0" dirty="0">
                <a:solidFill>
                  <a:schemeClr val="tx1"/>
                </a:solidFill>
                <a:effectLst/>
                <a:latin typeface="Arial" charset="0"/>
                <a:ea typeface="ＭＳ Ｐゴシック" pitchFamily="-32" charset="-128"/>
                <a:cs typeface="+mn-cs"/>
              </a:rPr>
              <a:t> in EPA’s GitHub site to store the EME Installation packages and reference materials.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Arial" charset="0"/>
                <a:ea typeface="ＭＳ Ｐゴシック" pitchFamily="-32" charset="-128"/>
                <a:cs typeface="+mn-cs"/>
              </a:rPr>
              <a:t>I’m going to quickly show you all the new </a:t>
            </a:r>
            <a:r>
              <a:rPr lang="en-US" sz="1200" i="0" kern="1200" dirty="0">
                <a:solidFill>
                  <a:schemeClr val="tx1"/>
                </a:solidFill>
                <a:effectLst/>
                <a:latin typeface="Arial" charset="0"/>
                <a:ea typeface="ＭＳ Ｐゴシック" pitchFamily="-32" charset="-128"/>
                <a:cs typeface="+mn-cs"/>
              </a:rPr>
              <a:t>EME </a:t>
            </a:r>
            <a:r>
              <a:rPr lang="en-US" sz="1200" i="0" kern="1200" dirty="0" err="1">
                <a:solidFill>
                  <a:schemeClr val="tx1"/>
                </a:solidFill>
                <a:effectLst/>
                <a:latin typeface="Arial" charset="0"/>
                <a:ea typeface="ＭＳ Ｐゴシック" pitchFamily="-32" charset="-128"/>
                <a:cs typeface="+mn-cs"/>
              </a:rPr>
              <a:t>github</a:t>
            </a:r>
            <a:r>
              <a:rPr lang="en-US" sz="1200" i="0" kern="1200" baseline="0" dirty="0">
                <a:solidFill>
                  <a:schemeClr val="tx1"/>
                </a:solidFill>
                <a:effectLst/>
                <a:latin typeface="Arial" charset="0"/>
                <a:ea typeface="ＭＳ Ｐゴシック" pitchFamily="-32" charset="-128"/>
                <a:cs typeface="+mn-cs"/>
              </a:rPr>
              <a:t> 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Arial" charset="0"/>
              <a:ea typeface="ＭＳ Ｐゴシック" pitchFamily="-32" charset="-128"/>
              <a:cs typeface="+mn-cs"/>
            </a:endParaRPr>
          </a:p>
          <a:p>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6</a:t>
            </a:fld>
            <a:endParaRPr lang="en-US" dirty="0"/>
          </a:p>
        </p:txBody>
      </p:sp>
    </p:spTree>
    <p:extLst>
      <p:ext uri="{BB962C8B-B14F-4D97-AF65-F5344CB8AC3E}">
        <p14:creationId xmlns:p14="http://schemas.microsoft.com/office/powerpoint/2010/main" val="335483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i="0" kern="1200" dirty="0">
                <a:solidFill>
                  <a:schemeClr val="tx1"/>
                </a:solidFill>
                <a:effectLst/>
                <a:latin typeface="Arial" charset="0"/>
                <a:ea typeface="ＭＳ Ｐゴシック" pitchFamily="-32" charset="-128"/>
                <a:cs typeface="+mn-cs"/>
              </a:rPr>
              <a:t>Once you’ve gone</a:t>
            </a:r>
            <a:r>
              <a:rPr lang="en-US" sz="1200" i="0" kern="1200" baseline="0" dirty="0">
                <a:solidFill>
                  <a:schemeClr val="tx1"/>
                </a:solidFill>
                <a:effectLst/>
                <a:latin typeface="Arial" charset="0"/>
                <a:ea typeface="ＭＳ Ｐゴシック" pitchFamily="-32" charset="-128"/>
                <a:cs typeface="+mn-cs"/>
              </a:rPr>
              <a:t> to the EME 5.0 release page and downloaded the installation package, you will want to run the install file.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charset="0"/>
                <a:ea typeface="ＭＳ Ｐゴシック" pitchFamily="-32" charset="-128"/>
                <a:cs typeface="+mn-cs"/>
              </a:rPr>
              <a:t>2</a:t>
            </a:r>
            <a:r>
              <a:rPr lang="en-US" sz="1200" i="0" kern="1200" baseline="0" dirty="0">
                <a:solidFill>
                  <a:schemeClr val="tx1"/>
                </a:solidFill>
                <a:effectLst/>
                <a:latin typeface="Arial" charset="0"/>
                <a:ea typeface="ＭＳ Ｐゴシック" pitchFamily="-32" charset="-128"/>
                <a:cs typeface="+mn-cs"/>
              </a:rPr>
              <a:t> – </a:t>
            </a:r>
            <a:r>
              <a:rPr lang="en-US" sz="1200" kern="1200" dirty="0">
                <a:solidFill>
                  <a:schemeClr val="tx1"/>
                </a:solidFill>
                <a:effectLst/>
                <a:latin typeface="Arial" charset="0"/>
                <a:ea typeface="ＭＳ Ｐゴシック" pitchFamily="-32" charset="-128"/>
                <a:cs typeface="+mn-cs"/>
              </a:rPr>
              <a:t>If you previously had a copy of EME 5.0 installed, please use the control panel to uninstall it first. We are still working on including a utility that will upgrade/overwrite previous versions. It is not necessary to uninstall versions of the EME prior to 5.0.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ＭＳ Ｐゴシック" pitchFamily="-32" charset="-128"/>
                <a:cs typeface="+mn-cs"/>
              </a:rPr>
              <a:t>Install Security Notices</a:t>
            </a:r>
            <a:r>
              <a:rPr lang="en-US" sz="1200" kern="1200" dirty="0">
                <a:solidFill>
                  <a:schemeClr val="tx1"/>
                </a:solidFill>
                <a:effectLst/>
                <a:latin typeface="Arial" charset="0"/>
                <a:ea typeface="ＭＳ Ｐゴシック" pitchFamily="-32" charset="-128"/>
                <a:cs typeface="+mn-cs"/>
              </a:rPr>
              <a:t>:</a:t>
            </a:r>
            <a:r>
              <a:rPr lang="en-US" sz="1200" kern="1200" cap="small" dirty="0">
                <a:solidFill>
                  <a:schemeClr val="tx1"/>
                </a:solidFill>
                <a:effectLst/>
                <a:latin typeface="Arial" charset="0"/>
                <a:ea typeface="ＭＳ Ｐゴシック" pitchFamily="-32" charset="-128"/>
                <a:cs typeface="+mn-cs"/>
              </a:rPr>
              <a:t> </a:t>
            </a:r>
            <a:r>
              <a:rPr lang="en-US" sz="1200" kern="1200" dirty="0">
                <a:solidFill>
                  <a:schemeClr val="tx1"/>
                </a:solidFill>
                <a:effectLst/>
                <a:latin typeface="Arial" charset="0"/>
                <a:ea typeface="ＭＳ Ｐゴシック" pitchFamily="-32" charset="-128"/>
                <a:cs typeface="+mn-cs"/>
              </a:rPr>
              <a:t>Your security and firewall software may filter or flag this extension during install process. While EPA certifies this package comes from a trusted source, it was deemed judicious to conduct additional testing. This install package was scanned for risks using Symantec™ Endpoint Protection software on January 13, 2017 and No risks were identified. </a:t>
            </a:r>
            <a:r>
              <a:rPr lang="en-US" sz="1200" kern="1200" cap="small" dirty="0">
                <a:solidFill>
                  <a:schemeClr val="tx1"/>
                </a:solidFill>
                <a:effectLst/>
                <a:latin typeface="Arial" charset="0"/>
                <a:ea typeface="ＭＳ Ｐゴシック" pitchFamily="-32" charset="-128"/>
                <a:cs typeface="+mn-cs"/>
              </a:rPr>
              <a:t> </a:t>
            </a: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 </a:t>
            </a:r>
          </a:p>
          <a:p>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7</a:t>
            </a:fld>
            <a:endParaRPr lang="en-US" dirty="0"/>
          </a:p>
        </p:txBody>
      </p:sp>
    </p:spTree>
    <p:extLst>
      <p:ext uri="{BB962C8B-B14F-4D97-AF65-F5344CB8AC3E}">
        <p14:creationId xmlns:p14="http://schemas.microsoft.com/office/powerpoint/2010/main" val="11011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After</a:t>
            </a:r>
            <a:r>
              <a:rPr lang="en-US" sz="1200" i="0" baseline="0" dirty="0"/>
              <a:t> you’ve run the install program, you will need to enable the new EME tools. To do this…</a:t>
            </a:r>
            <a:r>
              <a:rPr lang="en-US" sz="1200" i="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a:p>
            <a:pPr marL="914400" lvl="1" indent="-457200">
              <a:buFont typeface="+mj-lt"/>
              <a:buAutoNum type="arabicPeriod"/>
            </a:pPr>
            <a:r>
              <a:rPr lang="en-US" sz="2000" dirty="0">
                <a:solidFill>
                  <a:schemeClr val="bg2">
                    <a:lumMod val="75000"/>
                  </a:schemeClr>
                </a:solidFill>
              </a:rPr>
              <a:t>Open </a:t>
            </a:r>
            <a:r>
              <a:rPr lang="en-US" sz="2000" dirty="0" err="1">
                <a:solidFill>
                  <a:schemeClr val="bg2">
                    <a:lumMod val="75000"/>
                  </a:schemeClr>
                </a:solidFill>
              </a:rPr>
              <a:t>ArcCatalog</a:t>
            </a:r>
            <a:r>
              <a:rPr lang="en-US" sz="2000" dirty="0">
                <a:solidFill>
                  <a:schemeClr val="bg2">
                    <a:lumMod val="75000"/>
                  </a:schemeClr>
                </a:solidFill>
              </a:rPr>
              <a:t> </a:t>
            </a:r>
            <a:r>
              <a:rPr lang="en-US" sz="2000" dirty="0">
                <a:solidFill>
                  <a:schemeClr val="bg2">
                    <a:lumMod val="75000"/>
                  </a:schemeClr>
                </a:solidFill>
                <a:sym typeface="Wingdings" panose="05000000000000000000" pitchFamily="2" charset="2"/>
              </a:rPr>
              <a:t></a:t>
            </a:r>
            <a:r>
              <a:rPr lang="en-US" sz="2000" dirty="0">
                <a:solidFill>
                  <a:schemeClr val="bg2">
                    <a:lumMod val="75000"/>
                  </a:schemeClr>
                </a:solidFill>
              </a:rPr>
              <a:t> Customize menu </a:t>
            </a:r>
            <a:r>
              <a:rPr lang="en-US" sz="2000" dirty="0">
                <a:solidFill>
                  <a:schemeClr val="bg2">
                    <a:lumMod val="75000"/>
                  </a:schemeClr>
                </a:solidFill>
                <a:sym typeface="Wingdings" panose="05000000000000000000" pitchFamily="2" charset="2"/>
              </a:rPr>
              <a:t></a:t>
            </a:r>
            <a:r>
              <a:rPr lang="en-US" sz="2000" dirty="0">
                <a:solidFill>
                  <a:schemeClr val="bg2">
                    <a:lumMod val="75000"/>
                  </a:schemeClr>
                </a:solidFill>
              </a:rPr>
              <a:t> </a:t>
            </a:r>
            <a:r>
              <a:rPr lang="en-US" sz="2000" dirty="0" err="1">
                <a:solidFill>
                  <a:schemeClr val="bg2">
                    <a:lumMod val="75000"/>
                  </a:schemeClr>
                </a:solidFill>
              </a:rPr>
              <a:t>ArcCatalog</a:t>
            </a:r>
            <a:r>
              <a:rPr lang="en-US" sz="2000" dirty="0">
                <a:solidFill>
                  <a:schemeClr val="bg2">
                    <a:lumMod val="75000"/>
                  </a:schemeClr>
                </a:solidFill>
              </a:rPr>
              <a:t> Options </a:t>
            </a:r>
            <a:r>
              <a:rPr lang="en-US" sz="2000" dirty="0">
                <a:solidFill>
                  <a:schemeClr val="bg2">
                    <a:lumMod val="75000"/>
                  </a:schemeClr>
                </a:solidFill>
                <a:sym typeface="Wingdings" panose="05000000000000000000" pitchFamily="2" charset="2"/>
              </a:rPr>
              <a:t></a:t>
            </a:r>
            <a:r>
              <a:rPr lang="en-US" sz="2000" dirty="0">
                <a:solidFill>
                  <a:schemeClr val="bg2">
                    <a:lumMod val="75000"/>
                  </a:schemeClr>
                </a:solidFill>
              </a:rPr>
              <a:t> Metadata</a:t>
            </a:r>
          </a:p>
          <a:p>
            <a:pPr marL="914400" lvl="1" indent="-457200">
              <a:buFont typeface="+mj-lt"/>
              <a:buAutoNum type="arabicPeriod"/>
            </a:pPr>
            <a:endParaRPr lang="en-US" sz="2000" dirty="0">
              <a:solidFill>
                <a:schemeClr val="bg2">
                  <a:lumMod val="75000"/>
                </a:schemeClr>
              </a:solidFill>
            </a:endParaRPr>
          </a:p>
          <a:p>
            <a:pPr marL="914400" lvl="1" indent="-457200">
              <a:buFont typeface="+mj-lt"/>
              <a:buAutoNum type="arabicPeriod"/>
            </a:pPr>
            <a:r>
              <a:rPr lang="en-US" sz="2000" dirty="0">
                <a:solidFill>
                  <a:schemeClr val="bg2">
                    <a:lumMod val="75000"/>
                  </a:schemeClr>
                </a:solidFill>
              </a:rPr>
              <a:t>Select EPA Metadata Specification NAP ISO 19115 2003 as your Metadata Style</a:t>
            </a:r>
          </a:p>
          <a:p>
            <a:pPr marL="914400" lvl="1" indent="-457200">
              <a:buFont typeface="+mj-lt"/>
              <a:buAutoNum type="arabicPeriod"/>
            </a:pPr>
            <a:endParaRPr lang="en-US" sz="2000" dirty="0">
              <a:solidFill>
                <a:schemeClr val="bg2">
                  <a:lumMod val="75000"/>
                </a:schemeClr>
              </a:solidFill>
            </a:endParaRPr>
          </a:p>
          <a:p>
            <a:pPr marL="914400" lvl="1" indent="-457200">
              <a:buFont typeface="+mj-lt"/>
              <a:buAutoNum type="arabicPeriod"/>
            </a:pPr>
            <a:r>
              <a:rPr lang="en-US" sz="2000" dirty="0">
                <a:solidFill>
                  <a:schemeClr val="bg2">
                    <a:lumMod val="75000"/>
                  </a:schemeClr>
                </a:solidFill>
              </a:rPr>
              <a:t>Uncheck box “Show metadata upgrade prompt”</a:t>
            </a:r>
            <a:r>
              <a:rPr lang="en-US" sz="2000" baseline="0" dirty="0">
                <a:solidFill>
                  <a:schemeClr val="bg2">
                    <a:lumMod val="75000"/>
                  </a:schemeClr>
                </a:solidFill>
              </a:rPr>
              <a:t> – </a:t>
            </a:r>
            <a:r>
              <a:rPr lang="en-US" sz="1200" kern="1200" dirty="0">
                <a:solidFill>
                  <a:schemeClr val="tx1"/>
                </a:solidFill>
                <a:effectLst/>
                <a:latin typeface="Arial" charset="0"/>
                <a:ea typeface="ＭＳ Ｐゴシック" pitchFamily="-32" charset="-128"/>
                <a:cs typeface="+mn-cs"/>
              </a:rPr>
              <a:t>We recommend not using </a:t>
            </a:r>
            <a:r>
              <a:rPr lang="en-US" sz="1200" kern="1200" dirty="0" err="1">
                <a:solidFill>
                  <a:schemeClr val="tx1"/>
                </a:solidFill>
                <a:effectLst/>
                <a:latin typeface="Arial" charset="0"/>
                <a:ea typeface="ＭＳ Ｐゴシック" pitchFamily="-32" charset="-128"/>
                <a:cs typeface="+mn-cs"/>
              </a:rPr>
              <a:t>Esri's</a:t>
            </a:r>
            <a:r>
              <a:rPr lang="en-US" sz="1200" kern="1200" dirty="0">
                <a:solidFill>
                  <a:schemeClr val="tx1"/>
                </a:solidFill>
                <a:effectLst/>
                <a:latin typeface="Arial" charset="0"/>
                <a:ea typeface="ＭＳ Ｐゴシック" pitchFamily="-32" charset="-128"/>
                <a:cs typeface="+mn-cs"/>
              </a:rPr>
              <a:t> default Upgrade tool and have provided an improved alternative which I will review</a:t>
            </a:r>
            <a:r>
              <a:rPr lang="en-US" sz="1200" kern="1200" baseline="0" dirty="0">
                <a:solidFill>
                  <a:schemeClr val="tx1"/>
                </a:solidFill>
                <a:effectLst/>
                <a:latin typeface="Arial" charset="0"/>
                <a:ea typeface="ＭＳ Ｐゴシック" pitchFamily="-32" charset="-128"/>
                <a:cs typeface="+mn-cs"/>
              </a:rPr>
              <a:t> later in this presentation.</a:t>
            </a: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8</a:t>
            </a:fld>
            <a:endParaRPr lang="en-US" dirty="0"/>
          </a:p>
        </p:txBody>
      </p:sp>
    </p:spTree>
    <p:extLst>
      <p:ext uri="{BB962C8B-B14F-4D97-AF65-F5344CB8AC3E}">
        <p14:creationId xmlns:p14="http://schemas.microsoft.com/office/powerpoint/2010/main" val="100761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EME</a:t>
            </a:r>
            <a:r>
              <a:rPr lang="en-US" sz="1200" kern="1200" baseline="0" dirty="0">
                <a:solidFill>
                  <a:schemeClr val="tx1"/>
                </a:solidFill>
                <a:effectLst/>
                <a:latin typeface="Arial" charset="0"/>
                <a:ea typeface="ＭＳ Ｐゴシック" pitchFamily="-32" charset="-128"/>
                <a:cs typeface="+mn-cs"/>
              </a:rPr>
              <a:t> 5.0 includes an EPA Metadata toolbox containing 5 tools.  The toolbox will appear in the “My Toolboxes” folder in the Catalog Tree.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32" charset="-128"/>
                <a:cs typeface="+mn-cs"/>
              </a:rPr>
              <a:t>Now we will take a look at each of the 5 tools in more detail.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itchFamily="-32"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p>
        </p:txBody>
      </p:sp>
      <p:sp>
        <p:nvSpPr>
          <p:cNvPr id="4" name="Slide Number Placeholder 3"/>
          <p:cNvSpPr>
            <a:spLocks noGrp="1"/>
          </p:cNvSpPr>
          <p:nvPr>
            <p:ph type="sldNum" sz="quarter" idx="10"/>
          </p:nvPr>
        </p:nvSpPr>
        <p:spPr/>
        <p:txBody>
          <a:bodyPr/>
          <a:lstStyle/>
          <a:p>
            <a:fld id="{AAE7A722-F3C2-4155-A7F7-FBBB9AF47DD3}" type="slidenum">
              <a:rPr lang="en-US" smtClean="0"/>
              <a:pPr/>
              <a:t>9</a:t>
            </a:fld>
            <a:endParaRPr lang="en-US" dirty="0"/>
          </a:p>
        </p:txBody>
      </p:sp>
    </p:spTree>
    <p:extLst>
      <p:ext uri="{BB962C8B-B14F-4D97-AF65-F5344CB8AC3E}">
        <p14:creationId xmlns:p14="http://schemas.microsoft.com/office/powerpoint/2010/main" val="244393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76200"/>
          </a:xfrm>
          <a:prstGeom prst="rect">
            <a:avLst/>
          </a:prstGeom>
          <a:solidFill>
            <a:srgbClr val="27B14E"/>
          </a:solidFill>
          <a:ln w="9525">
            <a:noFill/>
            <a:miter lim="800000"/>
            <a:headEnd/>
            <a:tailEnd/>
          </a:ln>
          <a:effectLst/>
        </p:spPr>
        <p:txBody>
          <a:bodyPr wrap="none" anchor="ctr"/>
          <a:lstStyle/>
          <a:p>
            <a:pPr>
              <a:defRPr/>
            </a:pPr>
            <a:endParaRPr lang="en-US" dirty="0">
              <a:latin typeface="Arial" charset="0"/>
              <a:ea typeface="ＭＳ Ｐゴシック" pitchFamily="-32" charset="-128"/>
            </a:endParaRPr>
          </a:p>
        </p:txBody>
      </p:sp>
      <p:pic>
        <p:nvPicPr>
          <p:cNvPr id="5" name="Picture 6" descr="OEI-EPA_logo_4-13-2010"/>
          <p:cNvPicPr>
            <a:picLocks noChangeAspect="1" noChangeArrowheads="1"/>
          </p:cNvPicPr>
          <p:nvPr userDrawn="1"/>
        </p:nvPicPr>
        <p:blipFill>
          <a:blip r:embed="rId2">
            <a:extLst>
              <a:ext uri="{28A0092B-C50C-407E-A947-70E740481C1C}">
                <a14:useLocalDpi xmlns:a14="http://schemas.microsoft.com/office/drawing/2010/main" val="0"/>
              </a:ext>
            </a:extLst>
          </a:blip>
          <a:srcRect r="57549"/>
          <a:stretch>
            <a:fillRect/>
          </a:stretch>
        </p:blipFill>
        <p:spPr bwMode="auto">
          <a:xfrm>
            <a:off x="912813" y="1370013"/>
            <a:ext cx="17541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auto">
          <a:xfrm>
            <a:off x="0" y="0"/>
            <a:ext cx="9144000" cy="304800"/>
          </a:xfrm>
          <a:prstGeom prst="rect">
            <a:avLst/>
          </a:prstGeom>
          <a:solidFill>
            <a:srgbClr val="27B14E"/>
          </a:solidFill>
          <a:ln w="9525">
            <a:noFill/>
            <a:miter lim="800000"/>
            <a:headEnd/>
            <a:tailEnd/>
          </a:ln>
          <a:effectLst/>
        </p:spPr>
        <p:txBody>
          <a:bodyPr wrap="none" anchor="ctr"/>
          <a:lstStyle/>
          <a:p>
            <a:pPr>
              <a:defRPr/>
            </a:pPr>
            <a:endParaRPr lang="en-US" dirty="0">
              <a:latin typeface="Arial" charset="0"/>
              <a:ea typeface="ＭＳ Ｐゴシック" pitchFamily="-32" charset="-128"/>
            </a:endParaRPr>
          </a:p>
        </p:txBody>
      </p:sp>
      <p:sp>
        <p:nvSpPr>
          <p:cNvPr id="14338" name="Rectangle 2"/>
          <p:cNvSpPr>
            <a:spLocks noGrp="1" noChangeArrowheads="1"/>
          </p:cNvSpPr>
          <p:nvPr>
            <p:ph type="ctrTitle"/>
          </p:nvPr>
        </p:nvSpPr>
        <p:spPr>
          <a:xfrm>
            <a:off x="838200" y="2743200"/>
            <a:ext cx="7315200" cy="1143000"/>
          </a:xfrm>
        </p:spPr>
        <p:txBody>
          <a:bodyPr/>
          <a:lstStyle>
            <a:lvl1pPr>
              <a:lnSpc>
                <a:spcPct val="90000"/>
              </a:lnSpc>
              <a:defRPr sz="4600"/>
            </a:lvl1pPr>
          </a:lstStyle>
          <a:p>
            <a:r>
              <a:rPr lang="en-US"/>
              <a:t>Click to edit Master title style</a:t>
            </a:r>
          </a:p>
        </p:txBody>
      </p:sp>
      <p:sp>
        <p:nvSpPr>
          <p:cNvPr id="14339" name="Rectangle 3"/>
          <p:cNvSpPr>
            <a:spLocks noGrp="1" noChangeArrowheads="1"/>
          </p:cNvSpPr>
          <p:nvPr>
            <p:ph type="subTitle" idx="1"/>
          </p:nvPr>
        </p:nvSpPr>
        <p:spPr>
          <a:xfrm>
            <a:off x="838200" y="4038600"/>
            <a:ext cx="7315200" cy="685800"/>
          </a:xfrm>
        </p:spPr>
        <p:txBody>
          <a:bodyPr/>
          <a:lstStyle>
            <a:lvl1pPr marL="0" indent="0">
              <a:buFontTx/>
              <a:buNone/>
              <a:defRPr sz="1200"/>
            </a:lvl1pPr>
          </a:lstStyle>
          <a:p>
            <a:r>
              <a:rPr lang="en-US"/>
              <a:t>Click to edit Master subtitle style</a:t>
            </a:r>
          </a:p>
        </p:txBody>
      </p:sp>
      <p:sp>
        <p:nvSpPr>
          <p:cNvPr id="7" name="Rectangle 9"/>
          <p:cNvSpPr>
            <a:spLocks noGrp="1" noChangeArrowheads="1"/>
          </p:cNvSpPr>
          <p:nvPr>
            <p:ph type="sldNum" sz="quarter" idx="10"/>
          </p:nvPr>
        </p:nvSpPr>
        <p:spPr>
          <a:xfrm>
            <a:off x="6629400" y="6248400"/>
            <a:ext cx="2133600" cy="476250"/>
          </a:xfrm>
        </p:spPr>
        <p:txBody>
          <a:bodyPr/>
          <a:lstStyle>
            <a:lvl1pPr>
              <a:defRPr/>
            </a:lvl1pPr>
          </a:lstStyle>
          <a:p>
            <a:fld id="{EF3A1439-846B-4519-9CDE-D75A433B766C}" type="slidenum">
              <a:rPr lang="en-US"/>
              <a:pPr/>
              <a:t>‹#›</a:t>
            </a:fld>
            <a:endParaRPr lang="en-US" dirty="0"/>
          </a:p>
        </p:txBody>
      </p:sp>
    </p:spTree>
    <p:extLst>
      <p:ext uri="{BB962C8B-B14F-4D97-AF65-F5344CB8AC3E}">
        <p14:creationId xmlns:p14="http://schemas.microsoft.com/office/powerpoint/2010/main" val="214269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ECB12B7B-C09F-4D89-A2E0-13BB5C11DA6F}" type="slidenum">
              <a:rPr lang="en-US"/>
              <a:pPr/>
              <a:t>‹#›</a:t>
            </a:fld>
            <a:endParaRPr lang="en-US" dirty="0"/>
          </a:p>
        </p:txBody>
      </p:sp>
    </p:spTree>
    <p:extLst>
      <p:ext uri="{BB962C8B-B14F-4D97-AF65-F5344CB8AC3E}">
        <p14:creationId xmlns:p14="http://schemas.microsoft.com/office/powerpoint/2010/main" val="328213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04800"/>
            <a:ext cx="20764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60769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455ED481-BDBD-4B6B-BA30-DB75803BFD74}" type="slidenum">
              <a:rPr lang="en-US"/>
              <a:pPr/>
              <a:t>‹#›</a:t>
            </a:fld>
            <a:endParaRPr lang="en-US" dirty="0"/>
          </a:p>
        </p:txBody>
      </p:sp>
    </p:spTree>
    <p:extLst>
      <p:ext uri="{BB962C8B-B14F-4D97-AF65-F5344CB8AC3E}">
        <p14:creationId xmlns:p14="http://schemas.microsoft.com/office/powerpoint/2010/main" val="94201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DEAA4C-1AF0-46DF-A64F-B70A916C7A9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17297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EAA4C-1AF0-46DF-A64F-B70A916C7A9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291562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EAA4C-1AF0-46DF-A64F-B70A916C7A9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39414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DEAA4C-1AF0-46DF-A64F-B70A916C7A9F}"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76826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DEAA4C-1AF0-46DF-A64F-B70A916C7A9F}"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3462207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DEAA4C-1AF0-46DF-A64F-B70A916C7A9F}"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125426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EAA4C-1AF0-46DF-A64F-B70A916C7A9F}"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710464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EAA4C-1AF0-46DF-A64F-B70A916C7A9F}"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8545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E8FDC144-A081-4F72-9041-DA3C66407785}" type="slidenum">
              <a:rPr lang="en-US"/>
              <a:pPr/>
              <a:t>‹#›</a:t>
            </a:fld>
            <a:endParaRPr lang="en-US" dirty="0"/>
          </a:p>
        </p:txBody>
      </p:sp>
    </p:spTree>
    <p:extLst>
      <p:ext uri="{BB962C8B-B14F-4D97-AF65-F5344CB8AC3E}">
        <p14:creationId xmlns:p14="http://schemas.microsoft.com/office/powerpoint/2010/main" val="3453880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EAA4C-1AF0-46DF-A64F-B70A916C7A9F}"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974795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EAA4C-1AF0-46DF-A64F-B70A916C7A9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3535395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EAA4C-1AF0-46DF-A64F-B70A916C7A9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E454-6969-440E-BD8C-4D9331BB440F}" type="slidenum">
              <a:rPr lang="en-US" smtClean="0"/>
              <a:t>‹#›</a:t>
            </a:fld>
            <a:endParaRPr lang="en-US"/>
          </a:p>
        </p:txBody>
      </p:sp>
    </p:spTree>
    <p:extLst>
      <p:ext uri="{BB962C8B-B14F-4D97-AF65-F5344CB8AC3E}">
        <p14:creationId xmlns:p14="http://schemas.microsoft.com/office/powerpoint/2010/main" val="247639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4A37B000-2070-4ED4-AD5F-ABD2D4F20124}" type="slidenum">
              <a:rPr lang="en-US"/>
              <a:pPr/>
              <a:t>‹#›</a:t>
            </a:fld>
            <a:endParaRPr lang="en-US" dirty="0"/>
          </a:p>
        </p:txBody>
      </p:sp>
    </p:spTree>
    <p:extLst>
      <p:ext uri="{BB962C8B-B14F-4D97-AF65-F5344CB8AC3E}">
        <p14:creationId xmlns:p14="http://schemas.microsoft.com/office/powerpoint/2010/main" val="25557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D6CBA7EB-BD44-4D03-89E1-8EF5B461E9D1}" type="slidenum">
              <a:rPr lang="en-US"/>
              <a:pPr/>
              <a:t>‹#›</a:t>
            </a:fld>
            <a:endParaRPr lang="en-US" dirty="0"/>
          </a:p>
        </p:txBody>
      </p:sp>
    </p:spTree>
    <p:extLst>
      <p:ext uri="{BB962C8B-B14F-4D97-AF65-F5344CB8AC3E}">
        <p14:creationId xmlns:p14="http://schemas.microsoft.com/office/powerpoint/2010/main" val="427258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CC2930C9-E59B-4FE4-B848-713D07069DAA}" type="slidenum">
              <a:rPr lang="en-US"/>
              <a:pPr/>
              <a:t>‹#›</a:t>
            </a:fld>
            <a:endParaRPr lang="en-US" dirty="0"/>
          </a:p>
        </p:txBody>
      </p:sp>
    </p:spTree>
    <p:extLst>
      <p:ext uri="{BB962C8B-B14F-4D97-AF65-F5344CB8AC3E}">
        <p14:creationId xmlns:p14="http://schemas.microsoft.com/office/powerpoint/2010/main" val="197577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BB5055B0-945C-4160-BB20-25257F66B64F}" type="slidenum">
              <a:rPr lang="en-US"/>
              <a:pPr/>
              <a:t>‹#›</a:t>
            </a:fld>
            <a:endParaRPr lang="en-US" dirty="0"/>
          </a:p>
        </p:txBody>
      </p:sp>
    </p:spTree>
    <p:extLst>
      <p:ext uri="{BB962C8B-B14F-4D97-AF65-F5344CB8AC3E}">
        <p14:creationId xmlns:p14="http://schemas.microsoft.com/office/powerpoint/2010/main" val="406688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6AA56380-9F09-4DDA-8771-6075A94841AE}" type="slidenum">
              <a:rPr lang="en-US"/>
              <a:pPr/>
              <a:t>‹#›</a:t>
            </a:fld>
            <a:endParaRPr lang="en-US" dirty="0"/>
          </a:p>
        </p:txBody>
      </p:sp>
    </p:spTree>
    <p:extLst>
      <p:ext uri="{BB962C8B-B14F-4D97-AF65-F5344CB8AC3E}">
        <p14:creationId xmlns:p14="http://schemas.microsoft.com/office/powerpoint/2010/main" val="96703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B7043F6F-0300-45DC-A557-4034B65307B4}" type="slidenum">
              <a:rPr lang="en-US"/>
              <a:pPr/>
              <a:t>‹#›</a:t>
            </a:fld>
            <a:endParaRPr lang="en-US" dirty="0"/>
          </a:p>
        </p:txBody>
      </p:sp>
    </p:spTree>
    <p:extLst>
      <p:ext uri="{BB962C8B-B14F-4D97-AF65-F5344CB8AC3E}">
        <p14:creationId xmlns:p14="http://schemas.microsoft.com/office/powerpoint/2010/main" val="8832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971CA4FA-454C-4DC6-824C-6C4B77CC9920}" type="slidenum">
              <a:rPr lang="en-US"/>
              <a:pPr/>
              <a:t>‹#›</a:t>
            </a:fld>
            <a:endParaRPr lang="en-US" dirty="0"/>
          </a:p>
        </p:txBody>
      </p:sp>
    </p:spTree>
    <p:extLst>
      <p:ext uri="{BB962C8B-B14F-4D97-AF65-F5344CB8AC3E}">
        <p14:creationId xmlns:p14="http://schemas.microsoft.com/office/powerpoint/2010/main" val="93137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24200" y="3048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userDrawn="1"/>
        </p:nvSpPr>
        <p:spPr bwMode="auto">
          <a:xfrm>
            <a:off x="0" y="0"/>
            <a:ext cx="9144000" cy="76200"/>
          </a:xfrm>
          <a:prstGeom prst="rect">
            <a:avLst/>
          </a:prstGeom>
          <a:solidFill>
            <a:srgbClr val="27B14E"/>
          </a:solidFill>
          <a:ln w="9525">
            <a:noFill/>
            <a:miter lim="800000"/>
            <a:headEnd/>
            <a:tailEnd/>
          </a:ln>
          <a:effectLst/>
        </p:spPr>
        <p:txBody>
          <a:bodyPr wrap="none" anchor="ctr"/>
          <a:lstStyle/>
          <a:p>
            <a:pPr>
              <a:defRPr/>
            </a:pPr>
            <a:endParaRPr lang="en-US" dirty="0">
              <a:latin typeface="Arial" charset="0"/>
              <a:ea typeface="ＭＳ Ｐゴシック" pitchFamily="-32" charset="-128"/>
            </a:endParaRPr>
          </a:p>
        </p:txBody>
      </p:sp>
      <p:pic>
        <p:nvPicPr>
          <p:cNvPr id="1029" name="Picture 9" descr="OEI-EPA_logo_4-13-20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5515" r="56250"/>
          <a:stretch>
            <a:fillRect/>
          </a:stretch>
        </p:blipFill>
        <p:spPr bwMode="auto">
          <a:xfrm>
            <a:off x="381000" y="457200"/>
            <a:ext cx="1066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1BABB5-9CCD-4BD0-8BE6-35CA1A5DE346}" type="slidenum">
              <a:rPr lang="en-US"/>
              <a:pPr/>
              <a:t>‹#›</a:t>
            </a:fld>
            <a:endParaRPr lang="en-US" dirty="0"/>
          </a:p>
        </p:txBody>
      </p:sp>
      <p:sp>
        <p:nvSpPr>
          <p:cNvPr id="1035" name="Rectangle 11"/>
          <p:cNvSpPr>
            <a:spLocks noChangeArrowheads="1"/>
          </p:cNvSpPr>
          <p:nvPr userDrawn="1"/>
        </p:nvSpPr>
        <p:spPr bwMode="auto">
          <a:xfrm>
            <a:off x="0" y="0"/>
            <a:ext cx="9144000" cy="304800"/>
          </a:xfrm>
          <a:prstGeom prst="rect">
            <a:avLst/>
          </a:prstGeom>
          <a:solidFill>
            <a:srgbClr val="27B14E"/>
          </a:solidFill>
          <a:ln w="9525">
            <a:noFill/>
            <a:miter lim="800000"/>
            <a:headEnd/>
            <a:tailEnd/>
          </a:ln>
          <a:effectLst/>
        </p:spPr>
        <p:txBody>
          <a:bodyPr wrap="none" anchor="ctr"/>
          <a:lstStyle/>
          <a:p>
            <a:pPr>
              <a:defRPr/>
            </a:pPr>
            <a:endParaRPr lang="en-US" dirty="0">
              <a:latin typeface="Arial" charset="0"/>
              <a:ea typeface="ＭＳ Ｐゴシック" pitchFamily="-32" charset="-128"/>
            </a:endParaRP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p:txStyles>
    <p:title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p:titleStyle>
    <p:bodyStyle>
      <a:lvl1pPr marL="342900" indent="-342900" algn="l" rtl="0" eaLnBrk="0" fontAlgn="base" hangingPunct="0">
        <a:lnSpc>
          <a:spcPct val="140000"/>
        </a:lnSpc>
        <a:spcBef>
          <a:spcPct val="20000"/>
        </a:spcBef>
        <a:spcAft>
          <a:spcPct val="0"/>
        </a:spcAft>
        <a:buChar char="•"/>
        <a:defRPr sz="2400">
          <a:solidFill>
            <a:srgbClr val="585858"/>
          </a:solidFill>
          <a:latin typeface="+mn-lt"/>
          <a:ea typeface="+mn-ea"/>
          <a:cs typeface="+mn-cs"/>
        </a:defRPr>
      </a:lvl1pPr>
      <a:lvl2pPr marL="742950" indent="-285750" algn="l" rtl="0" eaLnBrk="0" fontAlgn="base" hangingPunct="0">
        <a:lnSpc>
          <a:spcPct val="140000"/>
        </a:lnSpc>
        <a:spcBef>
          <a:spcPct val="20000"/>
        </a:spcBef>
        <a:spcAft>
          <a:spcPct val="0"/>
        </a:spcAft>
        <a:buChar char="–"/>
        <a:defRPr>
          <a:solidFill>
            <a:srgbClr val="585858"/>
          </a:solidFill>
          <a:latin typeface="+mn-lt"/>
          <a:ea typeface="+mn-ea"/>
        </a:defRPr>
      </a:lvl2pPr>
      <a:lvl3pPr marL="1143000" indent="-228600" algn="l" rtl="0" eaLnBrk="0" fontAlgn="base" hangingPunct="0">
        <a:lnSpc>
          <a:spcPct val="140000"/>
        </a:lnSpc>
        <a:spcBef>
          <a:spcPct val="20000"/>
        </a:spcBef>
        <a:spcAft>
          <a:spcPct val="0"/>
        </a:spcAft>
        <a:buChar char="•"/>
        <a:defRPr>
          <a:solidFill>
            <a:srgbClr val="585858"/>
          </a:solidFill>
          <a:latin typeface="+mn-lt"/>
          <a:ea typeface="+mn-ea"/>
        </a:defRPr>
      </a:lvl3pPr>
      <a:lvl4pPr marL="1600200" indent="-228600" algn="l" rtl="0" eaLnBrk="0" fontAlgn="base" hangingPunct="0">
        <a:lnSpc>
          <a:spcPct val="140000"/>
        </a:lnSpc>
        <a:spcBef>
          <a:spcPct val="20000"/>
        </a:spcBef>
        <a:spcAft>
          <a:spcPct val="0"/>
        </a:spcAft>
        <a:buChar char="–"/>
        <a:defRPr sz="1600">
          <a:solidFill>
            <a:srgbClr val="585858"/>
          </a:solidFill>
          <a:latin typeface="+mn-lt"/>
          <a:ea typeface="+mn-ea"/>
        </a:defRPr>
      </a:lvl4pPr>
      <a:lvl5pPr marL="2057400" indent="-228600" algn="l" rtl="0" eaLnBrk="0" fontAlgn="base" hangingPunct="0">
        <a:lnSpc>
          <a:spcPct val="140000"/>
        </a:lnSpc>
        <a:spcBef>
          <a:spcPct val="20000"/>
        </a:spcBef>
        <a:spcAft>
          <a:spcPct val="0"/>
        </a:spcAft>
        <a:buChar char="»"/>
        <a:defRPr sz="1400">
          <a:solidFill>
            <a:srgbClr val="585858"/>
          </a:solidFill>
          <a:latin typeface="+mn-lt"/>
          <a:ea typeface="+mn-ea"/>
        </a:defRPr>
      </a:lvl5pPr>
      <a:lvl6pPr marL="2514600" indent="-228600" algn="l" rtl="0" fontAlgn="base">
        <a:lnSpc>
          <a:spcPct val="140000"/>
        </a:lnSpc>
        <a:spcBef>
          <a:spcPct val="20000"/>
        </a:spcBef>
        <a:spcAft>
          <a:spcPct val="0"/>
        </a:spcAft>
        <a:buChar char="»"/>
        <a:defRPr sz="1400">
          <a:solidFill>
            <a:srgbClr val="585858"/>
          </a:solidFill>
          <a:latin typeface="+mn-lt"/>
          <a:ea typeface="+mn-ea"/>
        </a:defRPr>
      </a:lvl6pPr>
      <a:lvl7pPr marL="2971800" indent="-228600" algn="l" rtl="0" fontAlgn="base">
        <a:lnSpc>
          <a:spcPct val="140000"/>
        </a:lnSpc>
        <a:spcBef>
          <a:spcPct val="20000"/>
        </a:spcBef>
        <a:spcAft>
          <a:spcPct val="0"/>
        </a:spcAft>
        <a:buChar char="»"/>
        <a:defRPr sz="1400">
          <a:solidFill>
            <a:srgbClr val="585858"/>
          </a:solidFill>
          <a:latin typeface="+mn-lt"/>
          <a:ea typeface="+mn-ea"/>
        </a:defRPr>
      </a:lvl7pPr>
      <a:lvl8pPr marL="3429000" indent="-228600" algn="l" rtl="0" fontAlgn="base">
        <a:lnSpc>
          <a:spcPct val="140000"/>
        </a:lnSpc>
        <a:spcBef>
          <a:spcPct val="20000"/>
        </a:spcBef>
        <a:spcAft>
          <a:spcPct val="0"/>
        </a:spcAft>
        <a:buChar char="»"/>
        <a:defRPr sz="1400">
          <a:solidFill>
            <a:srgbClr val="585858"/>
          </a:solidFill>
          <a:latin typeface="+mn-lt"/>
          <a:ea typeface="+mn-ea"/>
        </a:defRPr>
      </a:lvl8pPr>
      <a:lvl9pPr marL="3886200" indent="-228600" algn="l" rtl="0" fontAlgn="base">
        <a:lnSpc>
          <a:spcPct val="140000"/>
        </a:lnSpc>
        <a:spcBef>
          <a:spcPct val="20000"/>
        </a:spcBef>
        <a:spcAft>
          <a:spcPct val="0"/>
        </a:spcAft>
        <a:buChar char="»"/>
        <a:defRPr sz="1400">
          <a:solidFill>
            <a:srgbClr val="58585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EAA4C-1AF0-46DF-A64F-B70A916C7A9F}" type="datetimeFigureOut">
              <a:rPr lang="en-US" smtClean="0"/>
              <a:t>5/9/2017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E454-6969-440E-BD8C-4D9331BB440F}" type="slidenum">
              <a:rPr lang="en-US" smtClean="0"/>
              <a:t>‹#›</a:t>
            </a:fld>
            <a:endParaRPr lang="en-US"/>
          </a:p>
        </p:txBody>
      </p:sp>
    </p:spTree>
    <p:extLst>
      <p:ext uri="{BB962C8B-B14F-4D97-AF65-F5344CB8AC3E}">
        <p14:creationId xmlns:p14="http://schemas.microsoft.com/office/powerpoint/2010/main" val="35964508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tmp"/><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2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epa.gov/geospatial/epa-metadata-technical-specification#titl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8.tmp"/><Relationship Id="rId4" Type="http://schemas.openxmlformats.org/officeDocument/2006/relationships/image" Target="../media/image27.tmp"/></Relationships>
</file>

<file path=ppt/slides/_rels/slide29.xml.rels><?xml version="1.0" encoding="UTF-8" standalone="yes"?>
<Relationships xmlns="http://schemas.openxmlformats.org/package/2006/relationships"><Relationship Id="rId3" Type="http://schemas.openxmlformats.org/officeDocument/2006/relationships/hyperlink" Target="https://www.epa.gov/geospatial/epa-geospatial-metadata-style-guide-using-eme-5#tags-genera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1.tmp"/><Relationship Id="rId5" Type="http://schemas.openxmlformats.org/officeDocument/2006/relationships/image" Target="../media/image30.tmp"/><Relationship Id="rId4" Type="http://schemas.openxmlformats.org/officeDocument/2006/relationships/image" Target="../media/image29.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USEPA/EPA-Metadata-Editor-5/wiki/EME-5.0-Validation-Tip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USEPA/EPA-Metadata-Editor-5/releases" TargetMode="External"/><Relationship Id="rId7" Type="http://schemas.openxmlformats.org/officeDocument/2006/relationships/hyperlink" Target="mailto:edg@ep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epa.gov/geospatial/epa-geospatial-metadata-style-guide-using-eme-5" TargetMode="External"/><Relationship Id="rId5" Type="http://schemas.openxmlformats.org/officeDocument/2006/relationships/hyperlink" Target="https://github.com/USEPA/EPA-Metadata-Editor-5/wiki" TargetMode="External"/><Relationship Id="rId4" Type="http://schemas.openxmlformats.org/officeDocument/2006/relationships/hyperlink" Target="https://edg.epa.gov/data/Public/OEI/EMEv5Files/EME5_FactSheet_20170306.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epa.gov/geospatial/EPA-Metadata-Edito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hyperlink" Target="https://github.com/USEPA/EPA-Metadata-Editor-5/relea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838200" y="2720557"/>
            <a:ext cx="7315200" cy="1143000"/>
          </a:xfrm>
        </p:spPr>
        <p:txBody>
          <a:bodyPr/>
          <a:lstStyle/>
          <a:p>
            <a:pPr algn="ctr" eaLnBrk="1" hangingPunct="1"/>
            <a:r>
              <a:rPr lang="en-US" sz="4000" dirty="0"/>
              <a:t>EPA Metadata Editor v5.0</a:t>
            </a:r>
            <a:endParaRPr lang="en-US" sz="3200" dirty="0"/>
          </a:p>
        </p:txBody>
      </p:sp>
      <p:sp>
        <p:nvSpPr>
          <p:cNvPr id="2" name="Subtitle 1"/>
          <p:cNvSpPr>
            <a:spLocks noGrp="1"/>
          </p:cNvSpPr>
          <p:nvPr>
            <p:ph type="subTitle" idx="1"/>
          </p:nvPr>
        </p:nvSpPr>
        <p:spPr>
          <a:xfrm>
            <a:off x="838200" y="4191000"/>
            <a:ext cx="7315200" cy="1371600"/>
          </a:xfrm>
        </p:spPr>
        <p:txBody>
          <a:bodyPr/>
          <a:lstStyle/>
          <a:p>
            <a:r>
              <a:rPr lang="en-US" sz="1800" dirty="0"/>
              <a:t>Presented by:</a:t>
            </a:r>
          </a:p>
          <a:p>
            <a:r>
              <a:rPr lang="en-US" sz="1800" b="1" dirty="0"/>
              <a:t>Ana Greene, EDG Program Manager, EPA, OEI</a:t>
            </a:r>
          </a:p>
          <a:p>
            <a:r>
              <a:rPr lang="en-US" sz="1800" b="1" dirty="0"/>
              <a:t>Catherine Harness, Innovate! Inc.</a:t>
            </a:r>
          </a:p>
        </p:txBody>
      </p:sp>
      <p:sp>
        <p:nvSpPr>
          <p:cNvPr id="3" name="TextBox 2"/>
          <p:cNvSpPr txBox="1"/>
          <p:nvPr/>
        </p:nvSpPr>
        <p:spPr>
          <a:xfrm>
            <a:off x="874642" y="5715000"/>
            <a:ext cx="2630557" cy="369332"/>
          </a:xfrm>
          <a:prstGeom prst="rect">
            <a:avLst/>
          </a:prstGeom>
          <a:noFill/>
        </p:spPr>
        <p:txBody>
          <a:bodyPr wrap="square" rtlCol="0">
            <a:spAutoFit/>
          </a:bodyPr>
          <a:lstStyle/>
          <a:p>
            <a:r>
              <a:rPr lang="en-US" sz="1800" dirty="0">
                <a:solidFill>
                  <a:schemeClr val="bg2">
                    <a:lumMod val="75000"/>
                  </a:schemeClr>
                </a:solidFill>
                <a:latin typeface="+mn-lt"/>
              </a:rPr>
              <a:t>May 2017</a:t>
            </a:r>
          </a:p>
        </p:txBody>
      </p:sp>
      <p:sp>
        <p:nvSpPr>
          <p:cNvPr id="4" name="Slide Number Placeholder 3"/>
          <p:cNvSpPr>
            <a:spLocks noGrp="1"/>
          </p:cNvSpPr>
          <p:nvPr>
            <p:ph type="sldNum" sz="quarter" idx="10"/>
          </p:nvPr>
        </p:nvSpPr>
        <p:spPr/>
        <p:txBody>
          <a:bodyPr/>
          <a:lstStyle/>
          <a:p>
            <a:fld id="{EF3A1439-846B-4519-9CDE-D75A433B766C}"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10</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8077200" cy="2000548"/>
          </a:xfrm>
          <a:prstGeom prst="rect">
            <a:avLst/>
          </a:prstGeom>
          <a:noFill/>
        </p:spPr>
        <p:txBody>
          <a:bodyPr wrap="square" rtlCol="0">
            <a:spAutoFit/>
          </a:bodyPr>
          <a:lstStyle/>
          <a:p>
            <a:pPr lvl="0"/>
            <a:r>
              <a:rPr lang="en-US" b="1" dirty="0">
                <a:solidFill>
                  <a:srgbClr val="1870B1"/>
                </a:solidFill>
              </a:rPr>
              <a:t>EPA Metadata Toolbox: </a:t>
            </a:r>
            <a:r>
              <a:rPr lang="en-US" b="1" i="1" dirty="0">
                <a:solidFill>
                  <a:srgbClr val="1870B1"/>
                </a:solidFill>
              </a:rPr>
              <a:t>EPA Cleanup ArcGIS Record</a:t>
            </a:r>
          </a:p>
          <a:p>
            <a:pPr lvl="0"/>
            <a:endParaRPr lang="en-US" sz="2000" b="1" dirty="0">
              <a:solidFill>
                <a:srgbClr val="1870B1"/>
              </a:solidFill>
              <a:latin typeface="+mn-lt"/>
            </a:endParaRPr>
          </a:p>
          <a:p>
            <a:pPr marL="342900" indent="-342900">
              <a:buFont typeface="Arial" panose="020B0604020202020204" pitchFamily="34" charset="0"/>
              <a:buChar char="•"/>
            </a:pPr>
            <a:r>
              <a:rPr lang="en-US" sz="2000" dirty="0">
                <a:solidFill>
                  <a:schemeClr val="bg2">
                    <a:lumMod val="75000"/>
                  </a:schemeClr>
                </a:solidFill>
                <a:latin typeface="+mn-lt"/>
              </a:rPr>
              <a:t>For use when a metadata record has already been upgraded from FGDC CSDGM to ArcGIS format using the default </a:t>
            </a:r>
            <a:r>
              <a:rPr lang="en-US" sz="2000" dirty="0" err="1">
                <a:solidFill>
                  <a:schemeClr val="bg2">
                    <a:lumMod val="75000"/>
                  </a:schemeClr>
                </a:solidFill>
                <a:latin typeface="+mn-lt"/>
              </a:rPr>
              <a:t>Esri</a:t>
            </a:r>
            <a:r>
              <a:rPr lang="en-US" sz="2000" dirty="0">
                <a:solidFill>
                  <a:schemeClr val="bg2">
                    <a:lumMod val="75000"/>
                  </a:schemeClr>
                </a:solidFill>
                <a:latin typeface="+mn-lt"/>
              </a:rPr>
              <a:t> Upgrade Metadata tool. </a:t>
            </a:r>
            <a:endParaRPr lang="en-US" sz="2000" b="1" dirty="0">
              <a:solidFill>
                <a:schemeClr val="bg2">
                  <a:lumMod val="75000"/>
                </a:schemeClr>
              </a:solidFill>
              <a:latin typeface="+mn-lt"/>
            </a:endParaRPr>
          </a:p>
          <a:p>
            <a:pPr lvl="1"/>
            <a:endParaRPr lang="en-US" sz="2000" dirty="0">
              <a:solidFill>
                <a:schemeClr val="bg2">
                  <a:lumMod val="75000"/>
                </a:schemeClr>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848658"/>
            <a:ext cx="4853389" cy="3396567"/>
          </a:xfrm>
          <a:prstGeom prst="rect">
            <a:avLst/>
          </a:prstGeom>
          <a:ln w="19050">
            <a:solidFill>
              <a:srgbClr val="1870B1"/>
            </a:solidFill>
          </a:ln>
        </p:spPr>
      </p:pic>
    </p:spTree>
    <p:extLst>
      <p:ext uri="{BB962C8B-B14F-4D97-AF65-F5344CB8AC3E}">
        <p14:creationId xmlns:p14="http://schemas.microsoft.com/office/powerpoint/2010/main" val="296685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11</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8610600" cy="2308324"/>
          </a:xfrm>
          <a:prstGeom prst="rect">
            <a:avLst/>
          </a:prstGeom>
          <a:noFill/>
        </p:spPr>
        <p:txBody>
          <a:bodyPr wrap="square" rtlCol="0">
            <a:spAutoFit/>
          </a:bodyPr>
          <a:lstStyle/>
          <a:p>
            <a:pPr lvl="0"/>
            <a:r>
              <a:rPr lang="en-US" b="1" dirty="0">
                <a:solidFill>
                  <a:srgbClr val="1870B1"/>
                </a:solidFill>
              </a:rPr>
              <a:t>EPA Metadata Toolbox: </a:t>
            </a:r>
            <a:r>
              <a:rPr lang="en-US" b="1" i="1" dirty="0">
                <a:solidFill>
                  <a:srgbClr val="1870B1"/>
                </a:solidFill>
              </a:rPr>
              <a:t>EPA Upgrade FGDC to ArcGIS</a:t>
            </a:r>
          </a:p>
          <a:p>
            <a:pPr lvl="0"/>
            <a:endParaRPr lang="en-US" sz="2000" b="1" dirty="0">
              <a:solidFill>
                <a:srgbClr val="1870B1"/>
              </a:solidFill>
            </a:endParaRPr>
          </a:p>
          <a:p>
            <a:pPr marL="342900" indent="-342900">
              <a:buFont typeface="Arial" panose="020B0604020202020204" pitchFamily="34" charset="0"/>
              <a:buChar char="•"/>
            </a:pPr>
            <a:r>
              <a:rPr lang="en-US" sz="2000" dirty="0">
                <a:solidFill>
                  <a:schemeClr val="bg2">
                    <a:lumMod val="75000"/>
                  </a:schemeClr>
                </a:solidFill>
                <a:latin typeface="+mn-lt"/>
              </a:rPr>
              <a:t>Used to upgrade all legacy FGDC CSDGM records to ArcGIS format.  </a:t>
            </a:r>
          </a:p>
          <a:p>
            <a:pPr marL="342900" indent="-342900">
              <a:buFont typeface="Arial" panose="020B0604020202020204" pitchFamily="34" charset="0"/>
              <a:buChar char="•"/>
            </a:pPr>
            <a:r>
              <a:rPr lang="en-US" sz="2000" dirty="0">
                <a:solidFill>
                  <a:schemeClr val="bg2">
                    <a:lumMod val="75000"/>
                  </a:schemeClr>
                </a:solidFill>
                <a:latin typeface="+mn-lt"/>
              </a:rPr>
              <a:t>Aligns records with the EPA Metadata Technical Specification</a:t>
            </a:r>
          </a:p>
          <a:p>
            <a:pPr marL="342900" indent="-342900">
              <a:buFont typeface="Arial" panose="020B0604020202020204" pitchFamily="34" charset="0"/>
              <a:buChar char="•"/>
            </a:pPr>
            <a:r>
              <a:rPr lang="en-US" sz="2000" dirty="0">
                <a:solidFill>
                  <a:schemeClr val="bg2">
                    <a:lumMod val="75000"/>
                  </a:schemeClr>
                </a:solidFill>
                <a:latin typeface="+mn-lt"/>
              </a:rPr>
              <a:t>Ensures embedded UUIDs are recognized</a:t>
            </a:r>
          </a:p>
          <a:p>
            <a:pPr marL="342900" indent="-342900">
              <a:buFont typeface="Arial" panose="020B0604020202020204" pitchFamily="34" charset="0"/>
              <a:buChar char="•"/>
            </a:pPr>
            <a:r>
              <a:rPr lang="en-US" sz="2000" dirty="0">
                <a:solidFill>
                  <a:schemeClr val="bg2">
                    <a:lumMod val="75000"/>
                  </a:schemeClr>
                </a:solidFill>
                <a:latin typeface="+mn-lt"/>
              </a:rPr>
              <a:t>Removes legacy elements</a:t>
            </a:r>
          </a:p>
          <a:p>
            <a:pPr lvl="1"/>
            <a:endParaRPr lang="en-US" sz="2000" dirty="0">
              <a:solidFill>
                <a:schemeClr val="bg2">
                  <a:lumMod val="75000"/>
                </a:schemeClr>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363332"/>
            <a:ext cx="4572000" cy="3199641"/>
          </a:xfrm>
          <a:prstGeom prst="rect">
            <a:avLst/>
          </a:prstGeom>
          <a:ln w="19050">
            <a:solidFill>
              <a:srgbClr val="1870B1"/>
            </a:solidFill>
          </a:ln>
        </p:spPr>
      </p:pic>
    </p:spTree>
    <p:extLst>
      <p:ext uri="{BB962C8B-B14F-4D97-AF65-F5344CB8AC3E}">
        <p14:creationId xmlns:p14="http://schemas.microsoft.com/office/powerpoint/2010/main" val="38204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12</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8077200" cy="2000548"/>
          </a:xfrm>
          <a:prstGeom prst="rect">
            <a:avLst/>
          </a:prstGeom>
          <a:noFill/>
        </p:spPr>
        <p:txBody>
          <a:bodyPr wrap="square" rtlCol="0">
            <a:spAutoFit/>
          </a:bodyPr>
          <a:lstStyle/>
          <a:p>
            <a:pPr lvl="0"/>
            <a:r>
              <a:rPr lang="en-US" b="1" dirty="0">
                <a:solidFill>
                  <a:srgbClr val="1870B1"/>
                </a:solidFill>
              </a:rPr>
              <a:t>EPA Metadata Toolbox: </a:t>
            </a:r>
            <a:r>
              <a:rPr lang="en-US" b="1" i="1" dirty="0">
                <a:solidFill>
                  <a:srgbClr val="1870B1"/>
                </a:solidFill>
              </a:rPr>
              <a:t>Export ArcGIS Metadata to ISO</a:t>
            </a:r>
          </a:p>
          <a:p>
            <a:pPr lvl="0"/>
            <a:endParaRPr lang="en-US" sz="2000" b="1" dirty="0">
              <a:solidFill>
                <a:srgbClr val="1870B1"/>
              </a:solidFill>
            </a:endParaRPr>
          </a:p>
          <a:p>
            <a:pPr marL="342900" indent="-342900">
              <a:buFont typeface="Arial" panose="020B0604020202020204" pitchFamily="34" charset="0"/>
              <a:buChar char="•"/>
            </a:pPr>
            <a:r>
              <a:rPr lang="en-US" sz="2000" dirty="0">
                <a:solidFill>
                  <a:schemeClr val="bg2">
                    <a:lumMod val="75000"/>
                  </a:schemeClr>
                </a:solidFill>
                <a:latin typeface="Arial" charset="0"/>
                <a:ea typeface="ＭＳ Ｐゴシック" pitchFamily="-32" charset="-128"/>
              </a:rPr>
              <a:t>Streamlines exporting ArcGIS metadata to compliant ISO 19115</a:t>
            </a:r>
          </a:p>
          <a:p>
            <a:pPr marL="342900" indent="-342900">
              <a:buFont typeface="Arial" panose="020B0604020202020204" pitchFamily="34" charset="0"/>
              <a:buChar char="•"/>
            </a:pPr>
            <a:r>
              <a:rPr lang="en-US" sz="2000" dirty="0">
                <a:solidFill>
                  <a:schemeClr val="bg2">
                    <a:lumMod val="75000"/>
                  </a:schemeClr>
                </a:solidFill>
                <a:latin typeface="Arial" charset="0"/>
                <a:ea typeface="ＭＳ Ｐゴシック" pitchFamily="-32" charset="-128"/>
              </a:rPr>
              <a:t>Equivalent to using the Export Metadata tool with ArcGIS2ISO19139 as the translator</a:t>
            </a:r>
            <a:endParaRPr lang="en-US" sz="2000" b="1" dirty="0">
              <a:solidFill>
                <a:schemeClr val="bg2">
                  <a:lumMod val="75000"/>
                </a:schemeClr>
              </a:solidFill>
            </a:endParaRPr>
          </a:p>
          <a:p>
            <a:pPr lvl="1"/>
            <a:endParaRPr lang="en-US" sz="2000" dirty="0">
              <a:solidFill>
                <a:schemeClr val="bg2">
                  <a:lumMod val="75000"/>
                </a:schemeClr>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086783"/>
            <a:ext cx="4853389" cy="3396567"/>
          </a:xfrm>
          <a:prstGeom prst="rect">
            <a:avLst/>
          </a:prstGeom>
          <a:ln w="19050">
            <a:solidFill>
              <a:srgbClr val="1870B1"/>
            </a:solidFill>
          </a:ln>
        </p:spPr>
      </p:pic>
    </p:spTree>
    <p:extLst>
      <p:ext uri="{BB962C8B-B14F-4D97-AF65-F5344CB8AC3E}">
        <p14:creationId xmlns:p14="http://schemas.microsoft.com/office/powerpoint/2010/main" val="180419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13</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8763000" cy="2985433"/>
          </a:xfrm>
          <a:prstGeom prst="rect">
            <a:avLst/>
          </a:prstGeom>
          <a:noFill/>
        </p:spPr>
        <p:txBody>
          <a:bodyPr wrap="square" rtlCol="0">
            <a:spAutoFit/>
          </a:bodyPr>
          <a:lstStyle/>
          <a:p>
            <a:pPr lvl="0"/>
            <a:r>
              <a:rPr lang="en-US" b="1" dirty="0">
                <a:solidFill>
                  <a:srgbClr val="1870B1"/>
                </a:solidFill>
              </a:rPr>
              <a:t>EPA Metadata Toolbox: </a:t>
            </a:r>
          </a:p>
          <a:p>
            <a:pPr lvl="0" algn="ctr"/>
            <a:r>
              <a:rPr lang="en-US" b="1" i="1" dirty="0">
                <a:solidFill>
                  <a:srgbClr val="1870B1"/>
                </a:solidFill>
              </a:rPr>
              <a:t>Merge a selected metadata record with a saved template</a:t>
            </a:r>
          </a:p>
          <a:p>
            <a:pPr marL="342900" indent="-342900">
              <a:buFont typeface="Arial" panose="020B0604020202020204" pitchFamily="34" charset="0"/>
              <a:buChar char="•"/>
            </a:pPr>
            <a:endParaRPr lang="en-US" sz="2000" dirty="0">
              <a:solidFill>
                <a:schemeClr val="bg2">
                  <a:lumMod val="75000"/>
                </a:schemeClr>
              </a:solidFill>
              <a:latin typeface="+mn-lt"/>
              <a:ea typeface="ＭＳ Ｐゴシック" pitchFamily="-32" charset="-128"/>
            </a:endParaRPr>
          </a:p>
          <a:p>
            <a:pPr marL="34290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Merges a selected metadata record with elements from a saved template </a:t>
            </a:r>
          </a:p>
          <a:p>
            <a:pPr marL="342900" indent="-342900">
              <a:buFont typeface="Arial" panose="020B0604020202020204" pitchFamily="34" charset="0"/>
              <a:buChar char="•"/>
            </a:pPr>
            <a:r>
              <a:rPr lang="en-US" sz="2000" dirty="0">
                <a:solidFill>
                  <a:schemeClr val="bg2">
                    <a:lumMod val="75000"/>
                  </a:schemeClr>
                </a:solidFill>
                <a:latin typeface="+mn-lt"/>
              </a:rPr>
              <a:t>Elements from the template record will overwrite their equivalents in the selected record</a:t>
            </a:r>
          </a:p>
          <a:p>
            <a:pPr marL="34290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Replaces only those elements that are common across many records</a:t>
            </a: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733800"/>
            <a:ext cx="4229100" cy="2924601"/>
          </a:xfrm>
          <a:prstGeom prst="rect">
            <a:avLst/>
          </a:prstGeom>
          <a:ln w="19050">
            <a:solidFill>
              <a:srgbClr val="1870B1"/>
            </a:solidFill>
          </a:ln>
        </p:spPr>
      </p:pic>
      <p:sp>
        <p:nvSpPr>
          <p:cNvPr id="5" name="TextBox 4"/>
          <p:cNvSpPr txBox="1"/>
          <p:nvPr/>
        </p:nvSpPr>
        <p:spPr>
          <a:xfrm>
            <a:off x="757237" y="3989833"/>
            <a:ext cx="2543176" cy="1015663"/>
          </a:xfrm>
          <a:prstGeom prst="rect">
            <a:avLst/>
          </a:prstGeom>
          <a:noFill/>
        </p:spPr>
        <p:txBody>
          <a:bodyPr wrap="square" rtlCol="0">
            <a:spAutoFit/>
          </a:bodyPr>
          <a:lstStyle/>
          <a:p>
            <a:r>
              <a:rPr lang="en-US" sz="1800" dirty="0">
                <a:solidFill>
                  <a:srgbClr val="FF5050"/>
                </a:solidFill>
                <a:latin typeface="+mn-lt"/>
              </a:rPr>
              <a:t>Note: </a:t>
            </a:r>
            <a:r>
              <a:rPr lang="en-US" sz="1800" i="1" dirty="0">
                <a:solidFill>
                  <a:srgbClr val="FF5050"/>
                </a:solidFill>
                <a:latin typeface="+mn-lt"/>
              </a:rPr>
              <a:t>caution is urged when using this tool</a:t>
            </a:r>
          </a:p>
          <a:p>
            <a:endParaRPr lang="en-US" dirty="0"/>
          </a:p>
        </p:txBody>
      </p:sp>
    </p:spTree>
    <p:extLst>
      <p:ext uri="{BB962C8B-B14F-4D97-AF65-F5344CB8AC3E}">
        <p14:creationId xmlns:p14="http://schemas.microsoft.com/office/powerpoint/2010/main" val="394600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14</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8763000" cy="4770537"/>
          </a:xfrm>
          <a:prstGeom prst="rect">
            <a:avLst/>
          </a:prstGeom>
          <a:noFill/>
        </p:spPr>
        <p:txBody>
          <a:bodyPr wrap="square" rtlCol="0">
            <a:spAutoFit/>
          </a:bodyPr>
          <a:lstStyle/>
          <a:p>
            <a:pPr lvl="0"/>
            <a:r>
              <a:rPr lang="en-US" b="1" dirty="0">
                <a:solidFill>
                  <a:srgbClr val="1870B1"/>
                </a:solidFill>
              </a:rPr>
              <a:t>EPA Metadata Toolbox: </a:t>
            </a:r>
            <a:r>
              <a:rPr lang="en-US" b="1" i="1" dirty="0">
                <a:solidFill>
                  <a:srgbClr val="1870B1"/>
                </a:solidFill>
              </a:rPr>
              <a:t>Save record as metadata template</a:t>
            </a:r>
          </a:p>
          <a:p>
            <a:pPr marL="342900" indent="-342900">
              <a:buFont typeface="Arial" panose="020B0604020202020204" pitchFamily="34" charset="0"/>
              <a:buChar char="•"/>
            </a:pPr>
            <a:endParaRPr lang="en-US" sz="2000" i="1" dirty="0">
              <a:solidFill>
                <a:schemeClr val="bg2">
                  <a:lumMod val="75000"/>
                </a:schemeClr>
              </a:solidFill>
              <a:latin typeface="Arial" charset="0"/>
              <a:ea typeface="ＭＳ Ｐゴシック" pitchFamily="-32" charset="-128"/>
            </a:endParaRPr>
          </a:p>
          <a:p>
            <a:pPr marL="34290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Saves a metadata record as a reusable template</a:t>
            </a:r>
          </a:p>
          <a:p>
            <a:pPr marL="342900" indent="-342900">
              <a:buFont typeface="Arial" panose="020B0604020202020204" pitchFamily="34" charset="0"/>
              <a:buChar char="•"/>
            </a:pPr>
            <a:r>
              <a:rPr lang="en-US" sz="2000" dirty="0">
                <a:solidFill>
                  <a:schemeClr val="bg2">
                    <a:lumMod val="75000"/>
                  </a:schemeClr>
                </a:solidFill>
                <a:latin typeface="+mn-lt"/>
              </a:rPr>
              <a:t>Excludes elements that are unique in every record</a:t>
            </a:r>
          </a:p>
          <a:p>
            <a:pPr marL="1257300" lvl="2" indent="-342900">
              <a:buFont typeface="Arial" panose="020B0604020202020204" pitchFamily="34" charset="0"/>
              <a:buChar char="•"/>
            </a:pPr>
            <a:r>
              <a:rPr lang="en-US" sz="2000" dirty="0">
                <a:solidFill>
                  <a:schemeClr val="bg2">
                    <a:lumMod val="75000"/>
                  </a:schemeClr>
                </a:solidFill>
                <a:latin typeface="+mn-lt"/>
              </a:rPr>
              <a:t>Examples:</a:t>
            </a:r>
          </a:p>
          <a:p>
            <a:pPr marL="1714500" lvl="3" indent="-342900">
              <a:buFont typeface="Arial" panose="020B0604020202020204" pitchFamily="34" charset="0"/>
              <a:buChar char="•"/>
            </a:pPr>
            <a:r>
              <a:rPr lang="en-US" sz="2000" dirty="0">
                <a:solidFill>
                  <a:schemeClr val="bg2">
                    <a:lumMod val="75000"/>
                  </a:schemeClr>
                </a:solidFill>
                <a:latin typeface="+mn-lt"/>
              </a:rPr>
              <a:t>Title</a:t>
            </a:r>
          </a:p>
          <a:p>
            <a:pPr marL="1714500" lvl="3" indent="-342900">
              <a:buFont typeface="Arial" panose="020B0604020202020204" pitchFamily="34" charset="0"/>
              <a:buChar char="•"/>
            </a:pPr>
            <a:r>
              <a:rPr lang="en-US" sz="2000" dirty="0">
                <a:solidFill>
                  <a:schemeClr val="bg2">
                    <a:lumMod val="75000"/>
                  </a:schemeClr>
                </a:solidFill>
                <a:latin typeface="+mn-lt"/>
              </a:rPr>
              <a:t>Abstract</a:t>
            </a:r>
          </a:p>
          <a:p>
            <a:pPr marL="1714500" lvl="3" indent="-342900">
              <a:buFont typeface="Arial" panose="020B0604020202020204" pitchFamily="34" charset="0"/>
              <a:buChar char="•"/>
            </a:pPr>
            <a:r>
              <a:rPr lang="en-US" sz="2000" dirty="0">
                <a:solidFill>
                  <a:schemeClr val="bg2">
                    <a:lumMod val="75000"/>
                  </a:schemeClr>
                </a:solidFill>
                <a:latin typeface="+mn-lt"/>
              </a:rPr>
              <a:t>UUID</a:t>
            </a:r>
          </a:p>
          <a:p>
            <a:pPr marL="34290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Keeps common elements</a:t>
            </a:r>
          </a:p>
          <a:p>
            <a:pPr marL="1257300" lvl="2"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Examples:</a:t>
            </a:r>
          </a:p>
          <a:p>
            <a:pPr marL="1714500" lvl="3"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Metadata Contact</a:t>
            </a:r>
          </a:p>
          <a:p>
            <a:pPr marL="1714500" lvl="3"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Publisher</a:t>
            </a:r>
          </a:p>
          <a:p>
            <a:pPr marL="1714500" lvl="3"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Distribution Contact</a:t>
            </a: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971800"/>
            <a:ext cx="4229100" cy="2924601"/>
          </a:xfrm>
          <a:prstGeom prst="rect">
            <a:avLst/>
          </a:prstGeom>
          <a:ln w="19050">
            <a:solidFill>
              <a:srgbClr val="1870B1"/>
            </a:solidFill>
          </a:ln>
        </p:spPr>
      </p:pic>
    </p:spTree>
    <p:extLst>
      <p:ext uri="{BB962C8B-B14F-4D97-AF65-F5344CB8AC3E}">
        <p14:creationId xmlns:p14="http://schemas.microsoft.com/office/powerpoint/2010/main" val="56199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15</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8763000" cy="2616101"/>
          </a:xfrm>
          <a:prstGeom prst="rect">
            <a:avLst/>
          </a:prstGeom>
          <a:noFill/>
        </p:spPr>
        <p:txBody>
          <a:bodyPr wrap="square" rtlCol="0">
            <a:spAutoFit/>
          </a:bodyPr>
          <a:lstStyle/>
          <a:p>
            <a:pPr lvl="0"/>
            <a:r>
              <a:rPr lang="en-US" b="1" dirty="0">
                <a:solidFill>
                  <a:srgbClr val="1870B1"/>
                </a:solidFill>
              </a:rPr>
              <a:t>EME 5.0 Interface : </a:t>
            </a:r>
          </a:p>
          <a:p>
            <a:pPr lvl="0"/>
            <a:endParaRPr lang="en-US" sz="2000" b="1" i="1" dirty="0">
              <a:solidFill>
                <a:srgbClr val="1870B1"/>
              </a:solidFill>
              <a:latin typeface="Arial" charset="0"/>
              <a:ea typeface="ＭＳ Ｐゴシック" pitchFamily="-32" charset="-128"/>
            </a:endParaRPr>
          </a:p>
          <a:p>
            <a:pPr marL="342900" lvl="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To Edit Metadata using EME 5.0</a:t>
            </a:r>
          </a:p>
          <a:p>
            <a:pPr marL="914400" lvl="1" indent="-457200">
              <a:buFont typeface="+mj-lt"/>
              <a:buAutoNum type="arabicPeriod"/>
            </a:pPr>
            <a:r>
              <a:rPr lang="en-US" sz="2000" dirty="0">
                <a:solidFill>
                  <a:schemeClr val="bg2">
                    <a:lumMod val="75000"/>
                  </a:schemeClr>
                </a:solidFill>
                <a:latin typeface="+mn-lt"/>
                <a:ea typeface="ＭＳ Ｐゴシック" pitchFamily="-32" charset="-128"/>
              </a:rPr>
              <a:t>Navigate to an XML file or a </a:t>
            </a:r>
            <a:r>
              <a:rPr lang="en-US" sz="2000" dirty="0" err="1">
                <a:solidFill>
                  <a:schemeClr val="bg2">
                    <a:lumMod val="75000"/>
                  </a:schemeClr>
                </a:solidFill>
                <a:latin typeface="+mn-lt"/>
                <a:ea typeface="ＭＳ Ｐゴシック" pitchFamily="-32" charset="-128"/>
              </a:rPr>
              <a:t>GeoSpatial</a:t>
            </a:r>
            <a:r>
              <a:rPr lang="en-US" sz="2000" dirty="0">
                <a:solidFill>
                  <a:schemeClr val="bg2">
                    <a:lumMod val="75000"/>
                  </a:schemeClr>
                </a:solidFill>
                <a:latin typeface="+mn-lt"/>
                <a:ea typeface="ＭＳ Ｐゴシック" pitchFamily="-32" charset="-128"/>
              </a:rPr>
              <a:t> Dataset and click the </a:t>
            </a:r>
            <a:r>
              <a:rPr lang="en-US" sz="2000" b="1" i="1" dirty="0">
                <a:solidFill>
                  <a:schemeClr val="bg2">
                    <a:lumMod val="75000"/>
                  </a:schemeClr>
                </a:solidFill>
                <a:latin typeface="+mn-lt"/>
                <a:ea typeface="ＭＳ Ｐゴシック" pitchFamily="-32" charset="-128"/>
              </a:rPr>
              <a:t>Description Tab</a:t>
            </a:r>
          </a:p>
          <a:p>
            <a:pPr marL="1257300" lvl="2"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Allows viewing of metadata records in ArcGIS metadata format</a:t>
            </a:r>
          </a:p>
          <a:p>
            <a:endParaRPr lang="en-US" sz="2000" dirty="0">
              <a:solidFill>
                <a:schemeClr val="bg2">
                  <a:lumMod val="75000"/>
                </a:schemeClr>
              </a:solidFill>
            </a:endParaRPr>
          </a:p>
          <a:p>
            <a:pPr lvl="1"/>
            <a:endParaRPr lang="en-US" sz="2000" dirty="0">
              <a:solidFill>
                <a:schemeClr val="bg2">
                  <a:lumMod val="75000"/>
                </a:schemeClr>
              </a:solidFill>
            </a:endParaRPr>
          </a:p>
        </p:txBody>
      </p:sp>
      <p:grpSp>
        <p:nvGrpSpPr>
          <p:cNvPr id="13" name="Group 12"/>
          <p:cNvGrpSpPr/>
          <p:nvPr/>
        </p:nvGrpSpPr>
        <p:grpSpPr>
          <a:xfrm>
            <a:off x="238539" y="3359133"/>
            <a:ext cx="5105400" cy="1499381"/>
            <a:chOff x="1804596" y="3581400"/>
            <a:chExt cx="5611008" cy="1733781"/>
          </a:xfrm>
        </p:grpSpPr>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596" y="3657600"/>
              <a:ext cx="5611008" cy="1657581"/>
            </a:xfrm>
            <a:prstGeom prst="rect">
              <a:avLst/>
            </a:prstGeom>
            <a:ln w="19050">
              <a:solidFill>
                <a:srgbClr val="1870B1"/>
              </a:solidFill>
            </a:ln>
          </p:spPr>
        </p:pic>
        <p:sp>
          <p:nvSpPr>
            <p:cNvPr id="9" name="Oval 8"/>
            <p:cNvSpPr/>
            <p:nvPr/>
          </p:nvSpPr>
          <p:spPr bwMode="auto">
            <a:xfrm>
              <a:off x="5486400" y="3581400"/>
              <a:ext cx="838200" cy="354449"/>
            </a:xfrm>
            <a:prstGeom prst="ellipse">
              <a:avLst/>
            </a:prstGeom>
            <a:noFill/>
            <a:ln w="38100" cap="flat" cmpd="sng" algn="ctr">
              <a:solidFill>
                <a:srgbClr val="C00000"/>
              </a:solidFill>
              <a:prstDash val="solid"/>
              <a:round/>
              <a:headEnd type="none" w="med" len="med"/>
              <a:tailEnd type="none" w="med" len="med"/>
            </a:ln>
            <a:effectLst>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grpSp>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100" y="3744891"/>
            <a:ext cx="3658692" cy="3003088"/>
          </a:xfrm>
          <a:prstGeom prst="rect">
            <a:avLst/>
          </a:prstGeom>
          <a:ln w="19050">
            <a:solidFill>
              <a:srgbClr val="1870B1"/>
            </a:solidFill>
          </a:ln>
        </p:spPr>
      </p:pic>
      <p:cxnSp>
        <p:nvCxnSpPr>
          <p:cNvPr id="18" name="Straight Arrow Connector 17"/>
          <p:cNvCxnSpPr>
            <a:stCxn id="9" idx="5"/>
          </p:cNvCxnSpPr>
          <p:nvPr/>
        </p:nvCxnSpPr>
        <p:spPr bwMode="auto">
          <a:xfrm>
            <a:off x="4239556" y="3620772"/>
            <a:ext cx="637244" cy="832084"/>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242962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16</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8763000" cy="2616101"/>
          </a:xfrm>
          <a:prstGeom prst="rect">
            <a:avLst/>
          </a:prstGeom>
          <a:noFill/>
        </p:spPr>
        <p:txBody>
          <a:bodyPr wrap="square" rtlCol="0">
            <a:spAutoFit/>
          </a:bodyPr>
          <a:lstStyle/>
          <a:p>
            <a:pPr lvl="0"/>
            <a:r>
              <a:rPr lang="en-US" b="1" dirty="0">
                <a:solidFill>
                  <a:srgbClr val="1870B1"/>
                </a:solidFill>
              </a:rPr>
              <a:t>EME 5.0 Interface : </a:t>
            </a:r>
          </a:p>
          <a:p>
            <a:pPr lvl="0"/>
            <a:endParaRPr lang="en-US" sz="2000" b="1" i="1" dirty="0">
              <a:solidFill>
                <a:srgbClr val="1870B1"/>
              </a:solidFill>
              <a:latin typeface="Arial" charset="0"/>
              <a:ea typeface="ＭＳ Ｐゴシック" pitchFamily="-32" charset="-128"/>
            </a:endParaRPr>
          </a:p>
          <a:p>
            <a:pPr marL="342900" lvl="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To Edit Metadata using EME 5.0</a:t>
            </a:r>
          </a:p>
          <a:p>
            <a:pPr lvl="0"/>
            <a:r>
              <a:rPr lang="en-US" sz="2000" dirty="0">
                <a:solidFill>
                  <a:schemeClr val="bg2">
                    <a:lumMod val="75000"/>
                  </a:schemeClr>
                </a:solidFill>
                <a:latin typeface="+mn-lt"/>
                <a:ea typeface="ＭＳ Ｐゴシック" pitchFamily="-32" charset="-128"/>
              </a:rPr>
              <a:t>    2.   Click the </a:t>
            </a:r>
            <a:r>
              <a:rPr lang="en-US" sz="2000" i="1" dirty="0">
                <a:solidFill>
                  <a:schemeClr val="bg2">
                    <a:lumMod val="75000"/>
                  </a:schemeClr>
                </a:solidFill>
                <a:latin typeface="+mn-lt"/>
                <a:ea typeface="ＭＳ Ｐゴシック" pitchFamily="-32" charset="-128"/>
              </a:rPr>
              <a:t>Edit</a:t>
            </a:r>
            <a:r>
              <a:rPr lang="en-US" sz="2000" dirty="0">
                <a:solidFill>
                  <a:schemeClr val="bg2">
                    <a:lumMod val="75000"/>
                  </a:schemeClr>
                </a:solidFill>
                <a:latin typeface="+mn-lt"/>
                <a:ea typeface="ＭＳ Ｐゴシック" pitchFamily="-32" charset="-128"/>
              </a:rPr>
              <a:t> button</a:t>
            </a:r>
          </a:p>
          <a:p>
            <a:pPr marL="1257300" lvl="2"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Opens EME 5.0</a:t>
            </a: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96546"/>
            <a:ext cx="4416287" cy="3624929"/>
          </a:xfrm>
          <a:prstGeom prst="rect">
            <a:avLst/>
          </a:prstGeom>
          <a:ln w="19050">
            <a:solidFill>
              <a:srgbClr val="1870B1"/>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557" y="1524000"/>
            <a:ext cx="4419600" cy="4600550"/>
          </a:xfrm>
          <a:prstGeom prst="rect">
            <a:avLst/>
          </a:prstGeom>
          <a:ln w="19050">
            <a:solidFill>
              <a:srgbClr val="1870B1"/>
            </a:solidFill>
          </a:ln>
        </p:spPr>
      </p:pic>
      <p:sp>
        <p:nvSpPr>
          <p:cNvPr id="7" name="Oval 6"/>
          <p:cNvSpPr/>
          <p:nvPr/>
        </p:nvSpPr>
        <p:spPr bwMode="auto">
          <a:xfrm>
            <a:off x="1066800" y="3352800"/>
            <a:ext cx="609600" cy="304800"/>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Tree>
    <p:extLst>
      <p:ext uri="{BB962C8B-B14F-4D97-AF65-F5344CB8AC3E}">
        <p14:creationId xmlns:p14="http://schemas.microsoft.com/office/powerpoint/2010/main" val="167830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17</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293804"/>
            <a:ext cx="3733800" cy="5139869"/>
          </a:xfrm>
          <a:prstGeom prst="rect">
            <a:avLst/>
          </a:prstGeom>
          <a:noFill/>
        </p:spPr>
        <p:txBody>
          <a:bodyPr wrap="square" rtlCol="0">
            <a:spAutoFit/>
          </a:bodyPr>
          <a:lstStyle/>
          <a:p>
            <a:pPr lvl="0"/>
            <a:r>
              <a:rPr lang="en-US" b="1" dirty="0">
                <a:solidFill>
                  <a:srgbClr val="1870B1"/>
                </a:solidFill>
              </a:rPr>
              <a:t>EME 5.0 Interface :</a:t>
            </a:r>
          </a:p>
          <a:p>
            <a:pPr lvl="0"/>
            <a:endParaRPr lang="en-US"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rPr>
              <a:t>Organized within </a:t>
            </a:r>
            <a:r>
              <a:rPr lang="en-US" sz="2000" dirty="0" err="1">
                <a:solidFill>
                  <a:schemeClr val="bg2">
                    <a:lumMod val="75000"/>
                  </a:schemeClr>
                </a:solidFill>
                <a:latin typeface="+mn-lt"/>
              </a:rPr>
              <a:t>ArcCatalog</a:t>
            </a:r>
            <a:r>
              <a:rPr lang="en-US" sz="2000" dirty="0">
                <a:solidFill>
                  <a:schemeClr val="bg2">
                    <a:lumMod val="75000"/>
                  </a:schemeClr>
                </a:solidFill>
                <a:latin typeface="+mn-lt"/>
              </a:rPr>
              <a:t> in a Table of Contents</a:t>
            </a:r>
          </a:p>
          <a:p>
            <a:pPr marL="342900" lvl="0" indent="-342900">
              <a:buFont typeface="Arial" panose="020B0604020202020204" pitchFamily="34" charset="0"/>
              <a:buChar char="•"/>
            </a:pPr>
            <a:r>
              <a:rPr lang="en-US" sz="2000" dirty="0">
                <a:solidFill>
                  <a:schemeClr val="bg2">
                    <a:lumMod val="75000"/>
                  </a:schemeClr>
                </a:solidFill>
                <a:latin typeface="+mn-lt"/>
              </a:rPr>
              <a:t>Clicking on a page in the table of contents displays a set of metadata fields in the </a:t>
            </a:r>
            <a:r>
              <a:rPr lang="en-US" sz="2000" i="1" dirty="0">
                <a:solidFill>
                  <a:schemeClr val="bg2">
                    <a:lumMod val="75000"/>
                  </a:schemeClr>
                </a:solidFill>
                <a:latin typeface="+mn-lt"/>
              </a:rPr>
              <a:t>Editing pane</a:t>
            </a: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392180"/>
            <a:ext cx="4419600" cy="4600550"/>
          </a:xfrm>
          <a:prstGeom prst="rect">
            <a:avLst/>
          </a:prstGeom>
          <a:ln w="19050">
            <a:solidFill>
              <a:srgbClr val="1870B1"/>
            </a:solidFill>
          </a:ln>
        </p:spPr>
      </p:pic>
      <p:sp>
        <p:nvSpPr>
          <p:cNvPr id="3" name="Rounded Rectangle 2"/>
          <p:cNvSpPr/>
          <p:nvPr/>
        </p:nvSpPr>
        <p:spPr bwMode="auto">
          <a:xfrm>
            <a:off x="4114800" y="1752600"/>
            <a:ext cx="1066800" cy="3886200"/>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0" name="Rounded Rectangle 9"/>
          <p:cNvSpPr/>
          <p:nvPr/>
        </p:nvSpPr>
        <p:spPr bwMode="auto">
          <a:xfrm>
            <a:off x="5181600" y="1600200"/>
            <a:ext cx="3429000" cy="4114800"/>
          </a:xfrm>
          <a:prstGeom prst="roundRect">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12" name="Straight Arrow Connector 11"/>
          <p:cNvCxnSpPr/>
          <p:nvPr/>
        </p:nvCxnSpPr>
        <p:spPr bwMode="auto">
          <a:xfrm flipH="1">
            <a:off x="2743200" y="3371885"/>
            <a:ext cx="1371601" cy="645950"/>
          </a:xfrm>
          <a:prstGeom prst="straightConnector1">
            <a:avLst/>
          </a:prstGeom>
          <a:solidFill>
            <a:schemeClr val="accent1"/>
          </a:solidFill>
          <a:ln w="34925" cap="flat" cmpd="sng" algn="ctr">
            <a:solidFill>
              <a:srgbClr val="C00000"/>
            </a:solidFill>
            <a:prstDash val="solid"/>
            <a:round/>
            <a:headEnd type="none" w="med" len="med"/>
            <a:tailEnd type="triangle"/>
          </a:ln>
          <a:effectLst/>
        </p:spPr>
      </p:cxnSp>
      <p:cxnSp>
        <p:nvCxnSpPr>
          <p:cNvPr id="14" name="Straight Connector 13"/>
          <p:cNvCxnSpPr/>
          <p:nvPr/>
        </p:nvCxnSpPr>
        <p:spPr bwMode="auto">
          <a:xfrm>
            <a:off x="6781800" y="5715000"/>
            <a:ext cx="0" cy="685800"/>
          </a:xfrm>
          <a:prstGeom prst="line">
            <a:avLst/>
          </a:prstGeom>
          <a:solidFill>
            <a:schemeClr val="accent1"/>
          </a:solidFill>
          <a:ln w="34925" cap="flat" cmpd="sng" algn="ctr">
            <a:solidFill>
              <a:srgbClr val="C00000"/>
            </a:solidFill>
            <a:prstDash val="solid"/>
            <a:round/>
            <a:headEnd type="none" w="med" len="med"/>
            <a:tailEnd type="none" w="med" len="med"/>
          </a:ln>
          <a:effectLst/>
        </p:spPr>
      </p:cxnSp>
      <p:cxnSp>
        <p:nvCxnSpPr>
          <p:cNvPr id="19" name="Straight Arrow Connector 18"/>
          <p:cNvCxnSpPr/>
          <p:nvPr/>
        </p:nvCxnSpPr>
        <p:spPr bwMode="auto">
          <a:xfrm flipH="1">
            <a:off x="3276600" y="6400800"/>
            <a:ext cx="3505200" cy="0"/>
          </a:xfrm>
          <a:prstGeom prst="straightConnector1">
            <a:avLst/>
          </a:prstGeom>
          <a:solidFill>
            <a:schemeClr val="accent1"/>
          </a:solidFill>
          <a:ln w="34925" cap="flat" cmpd="sng" algn="ctr">
            <a:solidFill>
              <a:srgbClr val="C00000"/>
            </a:solidFill>
            <a:prstDash val="solid"/>
            <a:round/>
            <a:headEnd type="none" w="med" len="med"/>
            <a:tailEnd type="triangle"/>
          </a:ln>
          <a:effectLst/>
        </p:spPr>
      </p:cxnSp>
      <p:sp>
        <p:nvSpPr>
          <p:cNvPr id="20" name="TextBox 19"/>
          <p:cNvSpPr txBox="1"/>
          <p:nvPr/>
        </p:nvSpPr>
        <p:spPr>
          <a:xfrm>
            <a:off x="1295400" y="6153150"/>
            <a:ext cx="2286000" cy="476250"/>
          </a:xfrm>
          <a:prstGeom prst="rect">
            <a:avLst/>
          </a:prstGeom>
          <a:noFill/>
        </p:spPr>
        <p:txBody>
          <a:bodyPr wrap="square" rtlCol="0">
            <a:spAutoFit/>
          </a:bodyPr>
          <a:lstStyle/>
          <a:p>
            <a:r>
              <a:rPr lang="en-US" dirty="0">
                <a:solidFill>
                  <a:srgbClr val="1870B1"/>
                </a:solidFill>
                <a:latin typeface="+mn-lt"/>
              </a:rPr>
              <a:t>Editing Pane</a:t>
            </a:r>
          </a:p>
        </p:txBody>
      </p:sp>
      <p:sp>
        <p:nvSpPr>
          <p:cNvPr id="22" name="TextBox 21"/>
          <p:cNvSpPr txBox="1"/>
          <p:nvPr/>
        </p:nvSpPr>
        <p:spPr>
          <a:xfrm>
            <a:off x="609600" y="4017835"/>
            <a:ext cx="2667000" cy="1200329"/>
          </a:xfrm>
          <a:prstGeom prst="rect">
            <a:avLst/>
          </a:prstGeom>
          <a:noFill/>
        </p:spPr>
        <p:txBody>
          <a:bodyPr wrap="square" rtlCol="0">
            <a:spAutoFit/>
          </a:bodyPr>
          <a:lstStyle/>
          <a:p>
            <a:r>
              <a:rPr lang="en-US" dirty="0">
                <a:solidFill>
                  <a:srgbClr val="1870B1"/>
                </a:solidFill>
                <a:latin typeface="+mn-lt"/>
              </a:rPr>
              <a:t>Table of Contents containing pages to be edited</a:t>
            </a:r>
          </a:p>
        </p:txBody>
      </p:sp>
    </p:spTree>
    <p:extLst>
      <p:ext uri="{BB962C8B-B14F-4D97-AF65-F5344CB8AC3E}">
        <p14:creationId xmlns:p14="http://schemas.microsoft.com/office/powerpoint/2010/main" val="390807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18</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599" y="1319749"/>
            <a:ext cx="5726583" cy="6063198"/>
          </a:xfrm>
          <a:prstGeom prst="rect">
            <a:avLst/>
          </a:prstGeom>
          <a:noFill/>
        </p:spPr>
        <p:txBody>
          <a:bodyPr wrap="square" rtlCol="0">
            <a:spAutoFit/>
          </a:bodyPr>
          <a:lstStyle/>
          <a:p>
            <a:pPr lvl="0"/>
            <a:r>
              <a:rPr lang="en-US" b="1" dirty="0">
                <a:solidFill>
                  <a:srgbClr val="1870B1"/>
                </a:solidFill>
              </a:rPr>
              <a:t>EME 5.0 Interface :</a:t>
            </a:r>
          </a:p>
          <a:p>
            <a:pPr lvl="0"/>
            <a:endParaRPr lang="en-US"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rPr>
              <a:t>Pages in the Table of Contents, symbolized with a Red X illustrate an error in the corresponding metadata fields</a:t>
            </a:r>
          </a:p>
          <a:p>
            <a:pPr marL="342900" lvl="0" indent="-342900">
              <a:buFont typeface="Arial" panose="020B0604020202020204" pitchFamily="34" charset="0"/>
              <a:buChar char="•"/>
            </a:pPr>
            <a:r>
              <a:rPr lang="en-US" sz="2000" dirty="0">
                <a:solidFill>
                  <a:schemeClr val="bg2">
                    <a:lumMod val="75000"/>
                  </a:schemeClr>
                </a:solidFill>
                <a:latin typeface="+mn-lt"/>
              </a:rPr>
              <a:t>Help text is found at the top of the </a:t>
            </a:r>
            <a:r>
              <a:rPr lang="en-US" sz="2000" i="1" dirty="0">
                <a:solidFill>
                  <a:schemeClr val="bg2">
                    <a:lumMod val="75000"/>
                  </a:schemeClr>
                </a:solidFill>
                <a:latin typeface="+mn-lt"/>
              </a:rPr>
              <a:t>Editing pane</a:t>
            </a:r>
            <a:r>
              <a:rPr lang="en-US" sz="2000" dirty="0">
                <a:solidFill>
                  <a:schemeClr val="bg2">
                    <a:lumMod val="75000"/>
                  </a:schemeClr>
                </a:solidFill>
                <a:latin typeface="+mn-lt"/>
              </a:rPr>
              <a:t> indicating the fields in the selected page that do not meet minimum metadata requirements</a:t>
            </a: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218" y="1681065"/>
            <a:ext cx="1705213" cy="1638529"/>
          </a:xfrm>
          <a:prstGeom prst="rect">
            <a:avLst/>
          </a:prstGeom>
          <a:ln w="19050">
            <a:solidFill>
              <a:srgbClr val="1870B1"/>
            </a:solidFill>
          </a:ln>
        </p:spPr>
      </p:pic>
      <p:sp>
        <p:nvSpPr>
          <p:cNvPr id="9" name="Oval 8"/>
          <p:cNvSpPr/>
          <p:nvPr/>
        </p:nvSpPr>
        <p:spPr bwMode="auto">
          <a:xfrm>
            <a:off x="6172200" y="1828800"/>
            <a:ext cx="1981200" cy="8826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11" name="Straight Arrow Connector 10"/>
          <p:cNvCxnSpPr>
            <a:stCxn id="9" idx="2"/>
          </p:cNvCxnSpPr>
          <p:nvPr/>
        </p:nvCxnSpPr>
        <p:spPr bwMode="auto">
          <a:xfrm flipH="1">
            <a:off x="5688491" y="2270115"/>
            <a:ext cx="483709" cy="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grpSp>
        <p:nvGrpSpPr>
          <p:cNvPr id="15" name="Group 14"/>
          <p:cNvGrpSpPr/>
          <p:nvPr/>
        </p:nvGrpSpPr>
        <p:grpSpPr>
          <a:xfrm>
            <a:off x="1371600" y="3962400"/>
            <a:ext cx="5880322" cy="2607233"/>
            <a:chOff x="1371600" y="3581400"/>
            <a:chExt cx="5880322" cy="2607233"/>
          </a:xfrm>
        </p:grpSpPr>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072" y="4140472"/>
              <a:ext cx="5734850" cy="2048161"/>
            </a:xfrm>
            <a:prstGeom prst="rect">
              <a:avLst/>
            </a:prstGeom>
            <a:ln w="22225">
              <a:solidFill>
                <a:srgbClr val="1870B1"/>
              </a:solidFill>
            </a:ln>
          </p:spPr>
        </p:pic>
        <p:sp>
          <p:nvSpPr>
            <p:cNvPr id="12" name="Oval 11"/>
            <p:cNvSpPr/>
            <p:nvPr/>
          </p:nvSpPr>
          <p:spPr bwMode="auto">
            <a:xfrm>
              <a:off x="1371600" y="4114800"/>
              <a:ext cx="4521477" cy="727304"/>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14" name="Straight Arrow Connector 13"/>
            <p:cNvCxnSpPr/>
            <p:nvPr/>
          </p:nvCxnSpPr>
          <p:spPr bwMode="auto">
            <a:xfrm flipH="1" flipV="1">
              <a:off x="3192286" y="3581400"/>
              <a:ext cx="414450" cy="53340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grpSp>
    </p:spTree>
    <p:extLst>
      <p:ext uri="{BB962C8B-B14F-4D97-AF65-F5344CB8AC3E}">
        <p14:creationId xmlns:p14="http://schemas.microsoft.com/office/powerpoint/2010/main" val="373531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19</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11368" y="1096341"/>
            <a:ext cx="8076241" cy="4154984"/>
          </a:xfrm>
          <a:prstGeom prst="rect">
            <a:avLst/>
          </a:prstGeom>
          <a:noFill/>
        </p:spPr>
        <p:txBody>
          <a:bodyPr wrap="square" rtlCol="0">
            <a:spAutoFit/>
          </a:bodyPr>
          <a:lstStyle/>
          <a:p>
            <a:pPr lvl="0"/>
            <a:r>
              <a:rPr lang="en-US" b="1" dirty="0">
                <a:solidFill>
                  <a:srgbClr val="1870B1"/>
                </a:solidFill>
              </a:rPr>
              <a:t>EME 5.0 Interface :</a:t>
            </a:r>
          </a:p>
          <a:p>
            <a:pPr marL="342900" lvl="0" indent="-342900">
              <a:buFont typeface="Arial" panose="020B0604020202020204" pitchFamily="34" charset="0"/>
              <a:buChar char="•"/>
            </a:pPr>
            <a:r>
              <a:rPr lang="en-US" sz="2000" dirty="0">
                <a:solidFill>
                  <a:schemeClr val="bg2">
                    <a:lumMod val="75000"/>
                  </a:schemeClr>
                </a:solidFill>
                <a:latin typeface="+mn-lt"/>
              </a:rPr>
              <a:t>Errors may not be immediately visible and instead a section needs to be expanded to find the element error. </a:t>
            </a: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237" y="2284705"/>
            <a:ext cx="4127460" cy="4344695"/>
          </a:xfrm>
          <a:prstGeom prst="rect">
            <a:avLst/>
          </a:prstGeom>
          <a:ln w="19050">
            <a:solidFill>
              <a:srgbClr val="1870B1"/>
            </a:solidFill>
          </a:ln>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549" y="2076336"/>
            <a:ext cx="2677726" cy="971664"/>
          </a:xfrm>
          <a:prstGeom prst="rect">
            <a:avLst/>
          </a:prstGeom>
          <a:ln w="19050">
            <a:solidFill>
              <a:srgbClr val="1870B1"/>
            </a:solidFill>
          </a:ln>
        </p:spPr>
      </p:pic>
      <p:pic>
        <p:nvPicPr>
          <p:cNvPr id="16" name="Picture 1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2200"/>
            <a:ext cx="3700820" cy="3225295"/>
          </a:xfrm>
          <a:prstGeom prst="rect">
            <a:avLst/>
          </a:prstGeom>
          <a:ln w="19050">
            <a:solidFill>
              <a:srgbClr val="1870B1"/>
            </a:solidFill>
          </a:ln>
        </p:spPr>
      </p:pic>
      <p:sp>
        <p:nvSpPr>
          <p:cNvPr id="19" name="Oval 18"/>
          <p:cNvSpPr/>
          <p:nvPr/>
        </p:nvSpPr>
        <p:spPr bwMode="auto">
          <a:xfrm>
            <a:off x="5602397" y="4874736"/>
            <a:ext cx="361675" cy="306864"/>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21" name="Straight Arrow Connector 20"/>
          <p:cNvCxnSpPr>
            <a:stCxn id="19" idx="1"/>
          </p:cNvCxnSpPr>
          <p:nvPr/>
        </p:nvCxnSpPr>
        <p:spPr bwMode="auto">
          <a:xfrm flipH="1" flipV="1">
            <a:off x="3848753" y="4336076"/>
            <a:ext cx="1806610" cy="583599"/>
          </a:xfrm>
          <a:prstGeom prst="straightConnector1">
            <a:avLst/>
          </a:prstGeom>
          <a:solidFill>
            <a:schemeClr val="accent1"/>
          </a:solidFill>
          <a:ln w="41275" cap="flat" cmpd="sng" algn="ctr">
            <a:solidFill>
              <a:srgbClr val="C00000"/>
            </a:solidFill>
            <a:prstDash val="solid"/>
            <a:round/>
            <a:headEnd type="none" w="med" len="med"/>
            <a:tailEnd type="triangle"/>
          </a:ln>
          <a:effectLst/>
        </p:spPr>
      </p:cxnSp>
      <p:sp>
        <p:nvSpPr>
          <p:cNvPr id="25" name="TextBox 24"/>
          <p:cNvSpPr txBox="1"/>
          <p:nvPr/>
        </p:nvSpPr>
        <p:spPr>
          <a:xfrm>
            <a:off x="5288892" y="5558853"/>
            <a:ext cx="3670863" cy="707886"/>
          </a:xfrm>
          <a:prstGeom prst="rect">
            <a:avLst/>
          </a:prstGeom>
          <a:noFill/>
        </p:spPr>
        <p:txBody>
          <a:bodyPr wrap="square" rtlCol="0">
            <a:spAutoFit/>
          </a:bodyPr>
          <a:lstStyle/>
          <a:p>
            <a:pPr algn="ctr"/>
            <a:r>
              <a:rPr lang="en-US" sz="2000" dirty="0">
                <a:solidFill>
                  <a:srgbClr val="C00000"/>
                </a:solidFill>
              </a:rPr>
              <a:t>Dropdown arrow opens an expandable section</a:t>
            </a:r>
          </a:p>
        </p:txBody>
      </p:sp>
      <p:cxnSp>
        <p:nvCxnSpPr>
          <p:cNvPr id="26" name="Straight Arrow Connector 25"/>
          <p:cNvCxnSpPr>
            <a:endCxn id="19" idx="5"/>
          </p:cNvCxnSpPr>
          <p:nvPr/>
        </p:nvCxnSpPr>
        <p:spPr bwMode="auto">
          <a:xfrm flipH="1" flipV="1">
            <a:off x="5911106" y="5136661"/>
            <a:ext cx="516598" cy="487549"/>
          </a:xfrm>
          <a:prstGeom prst="straightConnector1">
            <a:avLst/>
          </a:prstGeom>
          <a:solidFill>
            <a:schemeClr val="accent1"/>
          </a:solidFill>
          <a:ln w="4127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274678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609600" y="1066801"/>
            <a:ext cx="7772400" cy="5178424"/>
          </a:xfrm>
        </p:spPr>
        <p:txBody>
          <a:bodyPr/>
          <a:lstStyle/>
          <a:p>
            <a:r>
              <a:rPr lang="en-US" dirty="0"/>
              <a:t>Introducing the new metadata editor – EME 5.0!</a:t>
            </a:r>
          </a:p>
          <a:p>
            <a:r>
              <a:rPr lang="en-US" dirty="0"/>
              <a:t>Purpose of the EME 5.0 is to make metadata editing easier and improve the quality of metadata records – as you create new metadata and edit old metadata use EME 5.0</a:t>
            </a:r>
          </a:p>
          <a:p>
            <a:pPr lvl="1"/>
            <a:r>
              <a:rPr lang="en-US" dirty="0"/>
              <a:t>No deadline for using the new tool</a:t>
            </a:r>
          </a:p>
          <a:p>
            <a:r>
              <a:rPr lang="en-US" dirty="0"/>
              <a:t>Feedback welcome!</a:t>
            </a:r>
          </a:p>
        </p:txBody>
      </p:sp>
      <p:sp>
        <p:nvSpPr>
          <p:cNvPr id="4" name="Slide Number Placeholder 3"/>
          <p:cNvSpPr>
            <a:spLocks noGrp="1"/>
          </p:cNvSpPr>
          <p:nvPr>
            <p:ph type="sldNum" sz="quarter" idx="10"/>
          </p:nvPr>
        </p:nvSpPr>
        <p:spPr/>
        <p:txBody>
          <a:bodyPr/>
          <a:lstStyle/>
          <a:p>
            <a:fld id="{E8FDC144-A081-4F72-9041-DA3C66407785}" type="slidenum">
              <a:rPr lang="en-US" smtClean="0"/>
              <a:pPr/>
              <a:t>2</a:t>
            </a:fld>
            <a:endParaRPr lang="en-US" dirty="0"/>
          </a:p>
        </p:txBody>
      </p:sp>
    </p:spTree>
    <p:extLst>
      <p:ext uri="{BB962C8B-B14F-4D97-AF65-F5344CB8AC3E}">
        <p14:creationId xmlns:p14="http://schemas.microsoft.com/office/powerpoint/2010/main" val="252609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19200"/>
            <a:ext cx="4419600" cy="4600550"/>
          </a:xfrm>
          <a:prstGeom prst="rect">
            <a:avLst/>
          </a:prstGeom>
          <a:ln w="19050">
            <a:solidFill>
              <a:srgbClr val="1870B1"/>
            </a:solidFill>
          </a:ln>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255" y="3587323"/>
            <a:ext cx="5696745" cy="2200582"/>
          </a:xfrm>
          <a:prstGeom prst="rect">
            <a:avLst/>
          </a:prstGeom>
          <a:ln w="19050">
            <a:solidFill>
              <a:srgbClr val="1870B1"/>
            </a:solidFill>
          </a:ln>
        </p:spPr>
      </p:pic>
      <p:sp>
        <p:nvSpPr>
          <p:cNvPr id="2" name="Slide Number Placeholder 1"/>
          <p:cNvSpPr>
            <a:spLocks noGrp="1"/>
          </p:cNvSpPr>
          <p:nvPr>
            <p:ph type="sldNum" sz="quarter" idx="10"/>
          </p:nvPr>
        </p:nvSpPr>
        <p:spPr/>
        <p:txBody>
          <a:bodyPr/>
          <a:lstStyle/>
          <a:p>
            <a:fld id="{6AA56380-9F09-4DDA-8771-6075A94841AE}" type="slidenum">
              <a:rPr lang="en-US" smtClean="0"/>
              <a:pPr/>
              <a:t>20</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71599"/>
            <a:ext cx="3505200" cy="5139869"/>
          </a:xfrm>
          <a:prstGeom prst="rect">
            <a:avLst/>
          </a:prstGeom>
          <a:noFill/>
        </p:spPr>
        <p:txBody>
          <a:bodyPr wrap="square" rtlCol="0">
            <a:spAutoFit/>
          </a:bodyPr>
          <a:lstStyle/>
          <a:p>
            <a:pPr lvl="0"/>
            <a:r>
              <a:rPr lang="en-US" b="1" dirty="0">
                <a:solidFill>
                  <a:srgbClr val="1870B1"/>
                </a:solidFill>
              </a:rPr>
              <a:t>EME 5.0 Interface :</a:t>
            </a:r>
          </a:p>
          <a:p>
            <a:pPr lvl="0"/>
            <a:endParaRPr lang="en-US"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Invalid text fields needing correction are shaded in pink or peach within the </a:t>
            </a:r>
            <a:r>
              <a:rPr lang="en-US" sz="2000" i="1" dirty="0">
                <a:solidFill>
                  <a:schemeClr val="bg2">
                    <a:lumMod val="75000"/>
                  </a:schemeClr>
                </a:solidFill>
                <a:latin typeface="+mn-lt"/>
                <a:ea typeface="ＭＳ Ｐゴシック" pitchFamily="-32" charset="-128"/>
              </a:rPr>
              <a:t>Editing pane </a:t>
            </a:r>
          </a:p>
          <a:p>
            <a:pPr marL="342900" lvl="0" indent="-342900">
              <a:buFont typeface="Arial" panose="020B0604020202020204" pitchFamily="34" charset="0"/>
              <a:buChar char="•"/>
            </a:pPr>
            <a:endParaRPr lang="en-US" sz="2000" i="1" dirty="0">
              <a:solidFill>
                <a:schemeClr val="bg2">
                  <a:lumMod val="75000"/>
                </a:schemeClr>
              </a:solidFill>
              <a:latin typeface="Arial" charset="0"/>
              <a:ea typeface="ＭＳ Ｐゴシック" pitchFamily="-32" charset="-128"/>
            </a:endParaRPr>
          </a:p>
          <a:p>
            <a:pPr marL="342900" lvl="0" indent="-342900">
              <a:buFont typeface="Arial" panose="020B0604020202020204" pitchFamily="34" charset="0"/>
              <a:buChar char="•"/>
            </a:pPr>
            <a:endParaRPr lang="en-US" sz="2000" i="1" dirty="0">
              <a:solidFill>
                <a:schemeClr val="bg2">
                  <a:lumMod val="75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cxnSp>
        <p:nvCxnSpPr>
          <p:cNvPr id="11" name="Straight Arrow Connector 10"/>
          <p:cNvCxnSpPr/>
          <p:nvPr/>
        </p:nvCxnSpPr>
        <p:spPr bwMode="auto">
          <a:xfrm flipH="1" flipV="1">
            <a:off x="2362200" y="3124200"/>
            <a:ext cx="863879" cy="768994"/>
          </a:xfrm>
          <a:prstGeom prst="straightConnector1">
            <a:avLst/>
          </a:prstGeom>
          <a:solidFill>
            <a:schemeClr val="accent1"/>
          </a:solidFill>
          <a:ln w="41275" cap="flat" cmpd="sng" algn="ctr">
            <a:solidFill>
              <a:srgbClr val="C00000"/>
            </a:solidFill>
            <a:prstDash val="solid"/>
            <a:round/>
            <a:headEnd type="none" w="med" len="med"/>
            <a:tailEnd type="triangle"/>
          </a:ln>
          <a:effectLst/>
        </p:spPr>
      </p:cxnSp>
      <p:sp>
        <p:nvSpPr>
          <p:cNvPr id="12" name="Oval 11"/>
          <p:cNvSpPr/>
          <p:nvPr/>
        </p:nvSpPr>
        <p:spPr bwMode="auto">
          <a:xfrm>
            <a:off x="2862826" y="3587323"/>
            <a:ext cx="5715000" cy="1213277"/>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6" name="TextBox 15"/>
          <p:cNvSpPr txBox="1"/>
          <p:nvPr/>
        </p:nvSpPr>
        <p:spPr>
          <a:xfrm>
            <a:off x="571500" y="6105946"/>
            <a:ext cx="7543800" cy="461665"/>
          </a:xfrm>
          <a:prstGeom prst="rect">
            <a:avLst/>
          </a:prstGeom>
          <a:noFill/>
        </p:spPr>
        <p:txBody>
          <a:bodyPr wrap="square" rtlCol="0">
            <a:spAutoFit/>
          </a:bodyPr>
          <a:lstStyle/>
          <a:p>
            <a:r>
              <a:rPr lang="en-US" i="1" dirty="0">
                <a:solidFill>
                  <a:srgbClr val="C00000"/>
                </a:solidFill>
                <a:latin typeface="+mn-lt"/>
              </a:rPr>
              <a:t>Note: </a:t>
            </a:r>
            <a:r>
              <a:rPr lang="en-US" sz="2000" i="1" dirty="0">
                <a:solidFill>
                  <a:srgbClr val="C00000"/>
                </a:solidFill>
                <a:latin typeface="+mn-lt"/>
              </a:rPr>
              <a:t>dropdown and date fields do not support this coloring </a:t>
            </a:r>
          </a:p>
        </p:txBody>
      </p:sp>
    </p:spTree>
    <p:extLst>
      <p:ext uri="{BB962C8B-B14F-4D97-AF65-F5344CB8AC3E}">
        <p14:creationId xmlns:p14="http://schemas.microsoft.com/office/powerpoint/2010/main" val="88717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90650"/>
            <a:ext cx="4419600" cy="4600550"/>
          </a:xfrm>
          <a:prstGeom prst="rect">
            <a:avLst/>
          </a:prstGeom>
          <a:ln w="19050">
            <a:solidFill>
              <a:srgbClr val="1870B1"/>
            </a:solidFill>
          </a:ln>
        </p:spPr>
      </p:pic>
      <p:sp>
        <p:nvSpPr>
          <p:cNvPr id="2" name="Slide Number Placeholder 1"/>
          <p:cNvSpPr>
            <a:spLocks noGrp="1"/>
          </p:cNvSpPr>
          <p:nvPr>
            <p:ph type="sldNum" sz="quarter" idx="10"/>
          </p:nvPr>
        </p:nvSpPr>
        <p:spPr/>
        <p:txBody>
          <a:bodyPr/>
          <a:lstStyle/>
          <a:p>
            <a:fld id="{6AA56380-9F09-4DDA-8771-6075A94841AE}" type="slidenum">
              <a:rPr lang="en-US" smtClean="0"/>
              <a:pPr/>
              <a:t>21</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11369" y="1096341"/>
            <a:ext cx="3276600" cy="5447645"/>
          </a:xfrm>
          <a:prstGeom prst="rect">
            <a:avLst/>
          </a:prstGeom>
          <a:noFill/>
        </p:spPr>
        <p:txBody>
          <a:bodyPr wrap="square" rtlCol="0">
            <a:spAutoFit/>
          </a:bodyPr>
          <a:lstStyle/>
          <a:p>
            <a:pPr lvl="0"/>
            <a:r>
              <a:rPr lang="en-US" b="1" dirty="0">
                <a:solidFill>
                  <a:srgbClr val="1870B1"/>
                </a:solidFill>
              </a:rPr>
              <a:t>EME 5.0 Interface :</a:t>
            </a:r>
          </a:p>
          <a:p>
            <a:pPr lvl="0"/>
            <a:endParaRPr lang="en-US"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Mandatory metadata fields are shaded in light yellow.</a:t>
            </a:r>
          </a:p>
          <a:p>
            <a:pPr marL="342900" lvl="0" indent="-342900">
              <a:buFont typeface="Arial" panose="020B0604020202020204" pitchFamily="34" charset="0"/>
              <a:buChar char="•"/>
            </a:pPr>
            <a:endParaRPr lang="en-US" sz="2000" i="1" dirty="0">
              <a:solidFill>
                <a:schemeClr val="bg2">
                  <a:lumMod val="75000"/>
                </a:schemeClr>
              </a:solidFill>
              <a:latin typeface="Arial" charset="0"/>
              <a:ea typeface="ＭＳ Ｐゴシック" pitchFamily="-32" charset="-128"/>
            </a:endParaRPr>
          </a:p>
          <a:p>
            <a:pPr marL="342900" lvl="0" indent="-342900">
              <a:buFont typeface="Arial" panose="020B0604020202020204" pitchFamily="34" charset="0"/>
              <a:buChar char="•"/>
            </a:pPr>
            <a:endParaRPr lang="en-US" sz="2000" i="1" dirty="0">
              <a:solidFill>
                <a:schemeClr val="bg2">
                  <a:lumMod val="75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cxnSp>
        <p:nvCxnSpPr>
          <p:cNvPr id="11" name="Straight Arrow Connector 10"/>
          <p:cNvCxnSpPr>
            <a:stCxn id="8" idx="1"/>
          </p:cNvCxnSpPr>
          <p:nvPr/>
        </p:nvCxnSpPr>
        <p:spPr bwMode="auto">
          <a:xfrm flipH="1" flipV="1">
            <a:off x="1940811" y="2585680"/>
            <a:ext cx="1134970" cy="309920"/>
          </a:xfrm>
          <a:prstGeom prst="straightConnector1">
            <a:avLst/>
          </a:prstGeom>
          <a:solidFill>
            <a:schemeClr val="accent1"/>
          </a:solidFill>
          <a:ln w="41275" cap="flat" cmpd="sng" algn="ctr">
            <a:solidFill>
              <a:srgbClr val="C00000"/>
            </a:solidFill>
            <a:prstDash val="solid"/>
            <a:round/>
            <a:headEnd type="none" w="med" len="med"/>
            <a:tailEnd type="triangle"/>
          </a:ln>
          <a:effectLst/>
        </p:spPr>
      </p:cxnSp>
      <p:sp>
        <p:nvSpPr>
          <p:cNvPr id="13" name="TextBox 12"/>
          <p:cNvSpPr txBox="1"/>
          <p:nvPr/>
        </p:nvSpPr>
        <p:spPr>
          <a:xfrm>
            <a:off x="381000" y="4114800"/>
            <a:ext cx="3429000" cy="1631216"/>
          </a:xfrm>
          <a:prstGeom prst="rect">
            <a:avLst/>
          </a:prstGeom>
          <a:noFill/>
        </p:spPr>
        <p:txBody>
          <a:bodyPr wrap="square" rtlCol="0">
            <a:spAutoFit/>
          </a:bodyPr>
          <a:lstStyle/>
          <a:p>
            <a:pPr lvl="0"/>
            <a:r>
              <a:rPr lang="en-US" sz="2000" i="1" dirty="0">
                <a:solidFill>
                  <a:srgbClr val="C00000"/>
                </a:solidFill>
                <a:latin typeface="+mn-lt"/>
                <a:ea typeface="ＭＳ Ｐゴシック" pitchFamily="-32" charset="-128"/>
              </a:rPr>
              <a:t>Note: mandatory fields may not be visible at first glance, because it is possible they are found in  an expandable section</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781" y="2514600"/>
            <a:ext cx="5687219" cy="762000"/>
          </a:xfrm>
          <a:prstGeom prst="rect">
            <a:avLst/>
          </a:prstGeom>
          <a:ln w="25400">
            <a:solidFill>
              <a:srgbClr val="1870B1"/>
            </a:solidFill>
          </a:ln>
        </p:spPr>
      </p:pic>
      <p:sp>
        <p:nvSpPr>
          <p:cNvPr id="9" name="Oval 8"/>
          <p:cNvSpPr/>
          <p:nvPr/>
        </p:nvSpPr>
        <p:spPr bwMode="auto">
          <a:xfrm>
            <a:off x="3075781" y="2470171"/>
            <a:ext cx="5687219" cy="882629"/>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Tree>
    <p:extLst>
      <p:ext uri="{BB962C8B-B14F-4D97-AF65-F5344CB8AC3E}">
        <p14:creationId xmlns:p14="http://schemas.microsoft.com/office/powerpoint/2010/main" val="221299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22</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74316" y="1105356"/>
            <a:ext cx="8704032" cy="5139869"/>
          </a:xfrm>
          <a:prstGeom prst="rect">
            <a:avLst/>
          </a:prstGeom>
          <a:noFill/>
        </p:spPr>
        <p:txBody>
          <a:bodyPr wrap="square" rtlCol="0">
            <a:spAutoFit/>
          </a:bodyPr>
          <a:lstStyle/>
          <a:p>
            <a:pPr lvl="0"/>
            <a:r>
              <a:rPr lang="en-US" b="1" dirty="0">
                <a:solidFill>
                  <a:srgbClr val="1870B1"/>
                </a:solidFill>
              </a:rPr>
              <a:t>Contacts Manager:</a:t>
            </a:r>
          </a:p>
          <a:p>
            <a:pPr lvl="0"/>
            <a:endParaRPr lang="en-US"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ea typeface="ＭＳ Ｐゴシック" pitchFamily="-32" charset="-128"/>
              </a:rPr>
              <a:t>Provides a list of pre-populated EPA Contacts</a:t>
            </a:r>
          </a:p>
          <a:p>
            <a:pPr marL="342900" lvl="0" indent="-342900">
              <a:buFont typeface="Arial" panose="020B0604020202020204" pitchFamily="34" charset="0"/>
              <a:buChar char="•"/>
            </a:pPr>
            <a:r>
              <a:rPr lang="en-US" sz="2000" dirty="0">
                <a:solidFill>
                  <a:schemeClr val="bg2">
                    <a:lumMod val="75000"/>
                  </a:schemeClr>
                </a:solidFill>
              </a:rPr>
              <a:t>Lists any contacts that are included in the current metadata document</a:t>
            </a:r>
          </a:p>
          <a:p>
            <a:pPr marL="342900" lvl="0" indent="-342900">
              <a:buFont typeface="Arial" panose="020B0604020202020204" pitchFamily="34" charset="0"/>
              <a:buChar char="•"/>
            </a:pPr>
            <a:r>
              <a:rPr lang="en-US" sz="2000" dirty="0">
                <a:solidFill>
                  <a:schemeClr val="bg2">
                    <a:lumMod val="75000"/>
                  </a:schemeClr>
                </a:solidFill>
              </a:rPr>
              <a:t>Local Contacts file can be shared with Colleagues</a:t>
            </a:r>
          </a:p>
          <a:p>
            <a:pPr lvl="0"/>
            <a:endParaRPr lang="en-US" sz="2000" dirty="0">
              <a:solidFill>
                <a:schemeClr val="bg2">
                  <a:lumMod val="75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50" y="2944050"/>
            <a:ext cx="6667500" cy="2999550"/>
          </a:xfrm>
          <a:prstGeom prst="rect">
            <a:avLst/>
          </a:prstGeom>
          <a:ln w="19050">
            <a:solidFill>
              <a:srgbClr val="1870B1"/>
            </a:solidFill>
          </a:ln>
        </p:spPr>
      </p:pic>
      <p:sp>
        <p:nvSpPr>
          <p:cNvPr id="7" name="TextBox 6"/>
          <p:cNvSpPr txBox="1"/>
          <p:nvPr/>
        </p:nvSpPr>
        <p:spPr>
          <a:xfrm>
            <a:off x="309770" y="6019800"/>
            <a:ext cx="8524460" cy="400110"/>
          </a:xfrm>
          <a:prstGeom prst="rect">
            <a:avLst/>
          </a:prstGeom>
          <a:noFill/>
        </p:spPr>
        <p:txBody>
          <a:bodyPr wrap="square" rtlCol="0">
            <a:spAutoFit/>
          </a:bodyPr>
          <a:lstStyle/>
          <a:p>
            <a:pPr lvl="0"/>
            <a:r>
              <a:rPr lang="en-US" sz="2000" i="1" dirty="0">
                <a:solidFill>
                  <a:srgbClr val="C00000"/>
                </a:solidFill>
              </a:rPr>
              <a:t>Note: Contact Details cannot be edited in the Contacts Manager page</a:t>
            </a:r>
          </a:p>
        </p:txBody>
      </p:sp>
    </p:spTree>
    <p:extLst>
      <p:ext uri="{BB962C8B-B14F-4D97-AF65-F5344CB8AC3E}">
        <p14:creationId xmlns:p14="http://schemas.microsoft.com/office/powerpoint/2010/main" val="294219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23</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304800" y="1105356"/>
            <a:ext cx="8686800" cy="3600986"/>
          </a:xfrm>
          <a:prstGeom prst="rect">
            <a:avLst/>
          </a:prstGeom>
          <a:noFill/>
        </p:spPr>
        <p:txBody>
          <a:bodyPr wrap="square" rtlCol="0">
            <a:spAutoFit/>
          </a:bodyPr>
          <a:lstStyle/>
          <a:p>
            <a:pPr lvl="0"/>
            <a:r>
              <a:rPr lang="en-US" b="1" dirty="0">
                <a:solidFill>
                  <a:srgbClr val="1870B1"/>
                </a:solidFill>
              </a:rPr>
              <a:t>Contacts Manager – Editing Contacts:</a:t>
            </a:r>
          </a:p>
          <a:p>
            <a:pPr lvl="0"/>
            <a:endParaRPr lang="en-US" b="1" dirty="0">
              <a:solidFill>
                <a:srgbClr val="1870B1"/>
              </a:solidFill>
            </a:endParaRPr>
          </a:p>
          <a:p>
            <a:pPr marL="914400" lvl="1" indent="-457200">
              <a:buFont typeface="+mj-lt"/>
              <a:buAutoNum type="arabicPeriod"/>
            </a:pPr>
            <a:r>
              <a:rPr lang="en-US" sz="2000" dirty="0">
                <a:solidFill>
                  <a:schemeClr val="bg2">
                    <a:lumMod val="75000"/>
                  </a:schemeClr>
                </a:solidFill>
              </a:rPr>
              <a:t>Add contact to the metadata document in one of the following locations:</a:t>
            </a:r>
          </a:p>
          <a:p>
            <a:pPr marL="1828800" lvl="3" indent="-457200">
              <a:buFont typeface="Arial" panose="020B0604020202020204" pitchFamily="34" charset="0"/>
              <a:buChar char="•"/>
            </a:pPr>
            <a:r>
              <a:rPr lang="en-US" sz="2000" dirty="0">
                <a:solidFill>
                  <a:schemeClr val="bg2">
                    <a:lumMod val="75000"/>
                  </a:schemeClr>
                </a:solidFill>
              </a:rPr>
              <a:t>Citation Contacts</a:t>
            </a:r>
          </a:p>
          <a:p>
            <a:pPr marL="1828800" lvl="3" indent="-457200">
              <a:buFont typeface="Arial" panose="020B0604020202020204" pitchFamily="34" charset="0"/>
              <a:buChar char="•"/>
            </a:pPr>
            <a:r>
              <a:rPr lang="en-US" sz="2000" dirty="0">
                <a:solidFill>
                  <a:schemeClr val="bg2">
                    <a:lumMod val="75000"/>
                  </a:schemeClr>
                </a:solidFill>
              </a:rPr>
              <a:t>Metadata Contacts</a:t>
            </a:r>
          </a:p>
          <a:p>
            <a:pPr marL="1828800" lvl="3" indent="-457200">
              <a:buFont typeface="Arial" panose="020B0604020202020204" pitchFamily="34" charset="0"/>
              <a:buChar char="•"/>
            </a:pPr>
            <a:r>
              <a:rPr lang="en-US" sz="2000" dirty="0">
                <a:solidFill>
                  <a:schemeClr val="bg2">
                    <a:lumMod val="75000"/>
                  </a:schemeClr>
                </a:solidFill>
              </a:rPr>
              <a:t>Resource Points of Contact</a:t>
            </a:r>
          </a:p>
          <a:p>
            <a:pPr marL="914400" lvl="1" indent="-457200">
              <a:buFont typeface="+mj-lt"/>
              <a:buAutoNum type="arabicPeriod"/>
            </a:pPr>
            <a:r>
              <a:rPr lang="en-US" sz="2000" dirty="0">
                <a:solidFill>
                  <a:schemeClr val="bg2">
                    <a:lumMod val="75000"/>
                  </a:schemeClr>
                </a:solidFill>
              </a:rPr>
              <a:t>Select the name of the metadata contact from the dropdown list and click Load. </a:t>
            </a:r>
          </a:p>
          <a:p>
            <a:pPr marL="914400" lvl="1" indent="-457200">
              <a:buFont typeface="Arial" panose="020B0604020202020204" pitchFamily="34" charset="0"/>
              <a:buChar char="•"/>
            </a:pPr>
            <a:endParaRPr lang="en-US" sz="2000" dirty="0">
              <a:solidFill>
                <a:schemeClr val="bg2">
                  <a:lumMod val="50000"/>
                </a:schemeClr>
              </a:solidFill>
            </a:endParaRPr>
          </a:p>
          <a:p>
            <a:pPr lvl="1"/>
            <a:endParaRPr lang="en-US" sz="2000" dirty="0">
              <a:solidFill>
                <a:schemeClr val="bg2">
                  <a:lumMod val="75000"/>
                </a:schemeClr>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91" y="4341842"/>
            <a:ext cx="8206409" cy="1754158"/>
          </a:xfrm>
          <a:prstGeom prst="rect">
            <a:avLst/>
          </a:prstGeom>
          <a:ln w="19050">
            <a:solidFill>
              <a:srgbClr val="1870B1"/>
            </a:solidFill>
          </a:ln>
        </p:spPr>
      </p:pic>
      <p:sp>
        <p:nvSpPr>
          <p:cNvPr id="8" name="Oval 7"/>
          <p:cNvSpPr/>
          <p:nvPr/>
        </p:nvSpPr>
        <p:spPr bwMode="auto">
          <a:xfrm>
            <a:off x="1371600" y="5314384"/>
            <a:ext cx="7315200" cy="632391"/>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16" name="Straight Arrow Connector 15"/>
          <p:cNvCxnSpPr/>
          <p:nvPr/>
        </p:nvCxnSpPr>
        <p:spPr bwMode="auto">
          <a:xfrm flipH="1" flipV="1">
            <a:off x="3505200" y="3733800"/>
            <a:ext cx="4343400" cy="16764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295597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24</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74316" y="1105356"/>
            <a:ext cx="8704032" cy="1446550"/>
          </a:xfrm>
          <a:prstGeom prst="rect">
            <a:avLst/>
          </a:prstGeom>
          <a:noFill/>
        </p:spPr>
        <p:txBody>
          <a:bodyPr wrap="square" rtlCol="0">
            <a:spAutoFit/>
          </a:bodyPr>
          <a:lstStyle/>
          <a:p>
            <a:pPr lvl="0"/>
            <a:r>
              <a:rPr lang="en-US" b="1" dirty="0">
                <a:solidFill>
                  <a:srgbClr val="1870B1"/>
                </a:solidFill>
              </a:rPr>
              <a:t>Contacts Manager – Editing Contacts:</a:t>
            </a:r>
          </a:p>
          <a:p>
            <a:pPr lvl="0"/>
            <a:endParaRPr lang="en-US" b="1" dirty="0">
              <a:solidFill>
                <a:srgbClr val="1870B1"/>
              </a:solidFill>
            </a:endParaRPr>
          </a:p>
          <a:p>
            <a:pPr marL="914400" lvl="1" indent="-457200">
              <a:buFont typeface="+mj-lt"/>
              <a:buAutoNum type="arabicPeriod" startAt="3"/>
            </a:pPr>
            <a:r>
              <a:rPr lang="en-US" sz="2000" dirty="0">
                <a:solidFill>
                  <a:schemeClr val="bg2">
                    <a:lumMod val="75000"/>
                  </a:schemeClr>
                </a:solidFill>
              </a:rPr>
              <a:t>When a contact is loaded, you can expand the section by clicking each down arrow</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98" y="3048000"/>
            <a:ext cx="8251468" cy="2470836"/>
          </a:xfrm>
          <a:prstGeom prst="rect">
            <a:avLst/>
          </a:prstGeom>
          <a:ln w="19050">
            <a:solidFill>
              <a:srgbClr val="1870B1"/>
            </a:solidFill>
          </a:ln>
        </p:spPr>
      </p:pic>
      <p:sp>
        <p:nvSpPr>
          <p:cNvPr id="5" name="Oval 4"/>
          <p:cNvSpPr/>
          <p:nvPr/>
        </p:nvSpPr>
        <p:spPr bwMode="auto">
          <a:xfrm>
            <a:off x="1510748" y="3886200"/>
            <a:ext cx="318052" cy="3048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7" name="Oval 6"/>
          <p:cNvSpPr/>
          <p:nvPr/>
        </p:nvSpPr>
        <p:spPr bwMode="auto">
          <a:xfrm>
            <a:off x="1593574" y="4572000"/>
            <a:ext cx="311426" cy="3048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Tree>
    <p:extLst>
      <p:ext uri="{BB962C8B-B14F-4D97-AF65-F5344CB8AC3E}">
        <p14:creationId xmlns:p14="http://schemas.microsoft.com/office/powerpoint/2010/main" val="329057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25</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74316" y="1105356"/>
            <a:ext cx="8704032" cy="1446550"/>
          </a:xfrm>
          <a:prstGeom prst="rect">
            <a:avLst/>
          </a:prstGeom>
          <a:noFill/>
        </p:spPr>
        <p:txBody>
          <a:bodyPr wrap="square" rtlCol="0">
            <a:spAutoFit/>
          </a:bodyPr>
          <a:lstStyle/>
          <a:p>
            <a:pPr lvl="0"/>
            <a:r>
              <a:rPr lang="en-US" b="1" dirty="0">
                <a:solidFill>
                  <a:srgbClr val="1870B1"/>
                </a:solidFill>
              </a:rPr>
              <a:t>Contacts Manager – Editing Contacts:</a:t>
            </a:r>
          </a:p>
          <a:p>
            <a:pPr lvl="0"/>
            <a:endParaRPr lang="en-US" b="1" dirty="0">
              <a:solidFill>
                <a:srgbClr val="1870B1"/>
              </a:solidFill>
            </a:endParaRPr>
          </a:p>
          <a:p>
            <a:pPr marL="914400" lvl="1" indent="-457200">
              <a:buFont typeface="+mj-lt"/>
              <a:buAutoNum type="arabicPeriod" startAt="4"/>
            </a:pPr>
            <a:r>
              <a:rPr lang="en-US" sz="2000" dirty="0">
                <a:solidFill>
                  <a:schemeClr val="bg2">
                    <a:lumMod val="75000"/>
                  </a:schemeClr>
                </a:solidFill>
                <a:latin typeface="Arial" charset="0"/>
                <a:ea typeface="ＭＳ Ｐゴシック" pitchFamily="-32" charset="-128"/>
              </a:rPr>
              <a:t>New version of contact will appear at the bottom of the Contacts Manager Page</a:t>
            </a:r>
          </a:p>
        </p:txBody>
      </p:sp>
      <p:grpSp>
        <p:nvGrpSpPr>
          <p:cNvPr id="10" name="Group 9"/>
          <p:cNvGrpSpPr/>
          <p:nvPr/>
        </p:nvGrpSpPr>
        <p:grpSpPr>
          <a:xfrm>
            <a:off x="1371600" y="2696069"/>
            <a:ext cx="6553200" cy="3628531"/>
            <a:chOff x="1295400" y="2551907"/>
            <a:chExt cx="6553200" cy="3628531"/>
          </a:xfrm>
        </p:grpSpPr>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551907"/>
              <a:ext cx="6553200" cy="3628531"/>
            </a:xfrm>
            <a:prstGeom prst="rect">
              <a:avLst/>
            </a:prstGeom>
            <a:ln w="19050">
              <a:solidFill>
                <a:srgbClr val="1870B1"/>
              </a:solidFill>
            </a:ln>
          </p:spPr>
        </p:pic>
        <p:sp>
          <p:nvSpPr>
            <p:cNvPr id="9" name="Oval 8"/>
            <p:cNvSpPr/>
            <p:nvPr/>
          </p:nvSpPr>
          <p:spPr bwMode="auto">
            <a:xfrm>
              <a:off x="1905000" y="5638800"/>
              <a:ext cx="5943600" cy="541638"/>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grpSp>
    </p:spTree>
    <p:extLst>
      <p:ext uri="{BB962C8B-B14F-4D97-AF65-F5344CB8AC3E}">
        <p14:creationId xmlns:p14="http://schemas.microsoft.com/office/powerpoint/2010/main" val="230197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26</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74316" y="1105356"/>
            <a:ext cx="8704032" cy="2062103"/>
          </a:xfrm>
          <a:prstGeom prst="rect">
            <a:avLst/>
          </a:prstGeom>
          <a:noFill/>
        </p:spPr>
        <p:txBody>
          <a:bodyPr wrap="square" rtlCol="0">
            <a:spAutoFit/>
          </a:bodyPr>
          <a:lstStyle/>
          <a:p>
            <a:pPr lvl="0"/>
            <a:r>
              <a:rPr lang="en-US" b="1" dirty="0">
                <a:solidFill>
                  <a:srgbClr val="1870B1"/>
                </a:solidFill>
              </a:rPr>
              <a:t>Database Manager </a:t>
            </a:r>
          </a:p>
          <a:p>
            <a:pPr lvl="0"/>
            <a:endParaRPr lang="en-US" b="1" dirty="0">
              <a:solidFill>
                <a:srgbClr val="1870B1"/>
              </a:solidFill>
            </a:endParaRPr>
          </a:p>
          <a:p>
            <a:pPr marL="800100" lvl="1" indent="-342900">
              <a:buFont typeface="Arial" panose="020B0604020202020204" pitchFamily="34" charset="0"/>
              <a:buChar char="•"/>
            </a:pPr>
            <a:r>
              <a:rPr lang="en-US" sz="2000" dirty="0">
                <a:solidFill>
                  <a:schemeClr val="bg2">
                    <a:lumMod val="75000"/>
                  </a:schemeClr>
                </a:solidFill>
              </a:rPr>
              <a:t>No longer an MS Access Database</a:t>
            </a:r>
          </a:p>
          <a:p>
            <a:pPr marL="800100" lvl="1" indent="-342900">
              <a:buFont typeface="Arial" panose="020B0604020202020204" pitchFamily="34" charset="0"/>
              <a:buChar char="•"/>
            </a:pPr>
            <a:r>
              <a:rPr lang="en-US" sz="2000" dirty="0">
                <a:solidFill>
                  <a:schemeClr val="bg2">
                    <a:lumMod val="75000"/>
                  </a:schemeClr>
                </a:solidFill>
              </a:rPr>
              <a:t>Standalone Application found in Start Menu</a:t>
            </a:r>
          </a:p>
          <a:p>
            <a:pPr marL="800100" lvl="1" indent="-342900">
              <a:buFont typeface="Arial" panose="020B0604020202020204" pitchFamily="34" charset="0"/>
              <a:buChar char="•"/>
            </a:pPr>
            <a:r>
              <a:rPr lang="en-US" sz="2000" dirty="0">
                <a:solidFill>
                  <a:schemeClr val="bg2">
                    <a:lumMod val="75000"/>
                  </a:schemeClr>
                </a:solidFill>
              </a:rPr>
              <a:t>Used to manage Keywords, System of Records, and Security Constraints fields </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301821"/>
            <a:ext cx="2438740" cy="2181529"/>
          </a:xfrm>
          <a:prstGeom prst="rect">
            <a:avLst/>
          </a:prstGeom>
          <a:ln w="12700">
            <a:solidFill>
              <a:srgbClr val="1870B1"/>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167" y="3167459"/>
            <a:ext cx="5620534" cy="2813785"/>
          </a:xfrm>
          <a:prstGeom prst="rect">
            <a:avLst/>
          </a:prstGeom>
          <a:ln w="19050">
            <a:solidFill>
              <a:srgbClr val="1870B1"/>
            </a:solidFill>
          </a:ln>
        </p:spPr>
      </p:pic>
      <p:sp>
        <p:nvSpPr>
          <p:cNvPr id="8" name="Oval 7"/>
          <p:cNvSpPr/>
          <p:nvPr/>
        </p:nvSpPr>
        <p:spPr bwMode="auto">
          <a:xfrm>
            <a:off x="533400" y="4572001"/>
            <a:ext cx="1828800" cy="4572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10" name="Straight Arrow Connector 9"/>
          <p:cNvCxnSpPr>
            <a:stCxn id="8" idx="7"/>
          </p:cNvCxnSpPr>
          <p:nvPr/>
        </p:nvCxnSpPr>
        <p:spPr bwMode="auto">
          <a:xfrm flipV="1">
            <a:off x="2094378" y="4038600"/>
            <a:ext cx="762789" cy="600356"/>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32241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27</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74316" y="1105356"/>
            <a:ext cx="5747569" cy="830997"/>
          </a:xfrm>
          <a:prstGeom prst="rect">
            <a:avLst/>
          </a:prstGeom>
          <a:noFill/>
        </p:spPr>
        <p:txBody>
          <a:bodyPr wrap="square" rtlCol="0">
            <a:spAutoFit/>
          </a:bodyPr>
          <a:lstStyle/>
          <a:p>
            <a:pPr lvl="0"/>
            <a:r>
              <a:rPr lang="en-US" b="1" dirty="0">
                <a:solidFill>
                  <a:srgbClr val="1870B1"/>
                </a:solidFill>
              </a:rPr>
              <a:t>Database Manager – Editing Defaults</a:t>
            </a:r>
          </a:p>
          <a:p>
            <a:pPr lvl="0"/>
            <a:endParaRPr lang="en-US" b="1" dirty="0">
              <a:solidFill>
                <a:srgbClr val="1870B1"/>
              </a:solidFill>
            </a:endParaRPr>
          </a:p>
        </p:txBody>
      </p:sp>
      <p:sp>
        <p:nvSpPr>
          <p:cNvPr id="16" name="TextBox 15"/>
          <p:cNvSpPr txBox="1"/>
          <p:nvPr/>
        </p:nvSpPr>
        <p:spPr>
          <a:xfrm>
            <a:off x="237872" y="1856190"/>
            <a:ext cx="4105527" cy="707886"/>
          </a:xfrm>
          <a:prstGeom prst="rect">
            <a:avLst/>
          </a:prstGeom>
          <a:noFill/>
        </p:spPr>
        <p:txBody>
          <a:bodyPr wrap="square" rtlCol="0">
            <a:spAutoFit/>
          </a:bodyPr>
          <a:lstStyle/>
          <a:p>
            <a:pPr marL="457200" lvl="0" indent="-457200">
              <a:buFont typeface="+mj-lt"/>
              <a:buAutoNum type="arabicPeriod"/>
            </a:pPr>
            <a:r>
              <a:rPr lang="en-US" sz="2000" dirty="0">
                <a:solidFill>
                  <a:schemeClr val="bg2">
                    <a:lumMod val="75000"/>
                  </a:schemeClr>
                </a:solidFill>
              </a:rPr>
              <a:t>Click </a:t>
            </a:r>
            <a:r>
              <a:rPr lang="en-US" sz="2000" i="1" dirty="0">
                <a:solidFill>
                  <a:schemeClr val="bg2">
                    <a:lumMod val="75000"/>
                  </a:schemeClr>
                </a:solidFill>
              </a:rPr>
              <a:t>Add Keyword or Add Constraint (depending on tab)</a:t>
            </a:r>
          </a:p>
        </p:txBody>
      </p:sp>
      <p:sp>
        <p:nvSpPr>
          <p:cNvPr id="25" name="TextBox 24"/>
          <p:cNvSpPr txBox="1"/>
          <p:nvPr/>
        </p:nvSpPr>
        <p:spPr>
          <a:xfrm>
            <a:off x="4562867" y="1863848"/>
            <a:ext cx="3895333" cy="707886"/>
          </a:xfrm>
          <a:prstGeom prst="rect">
            <a:avLst/>
          </a:prstGeom>
          <a:noFill/>
        </p:spPr>
        <p:txBody>
          <a:bodyPr wrap="square" rtlCol="0">
            <a:spAutoFit/>
          </a:bodyPr>
          <a:lstStyle/>
          <a:p>
            <a:pPr marL="457200" indent="-457200">
              <a:buFont typeface="+mj-lt"/>
              <a:buAutoNum type="arabicPeriod" startAt="2"/>
            </a:pPr>
            <a:r>
              <a:rPr lang="en-US" sz="2000" dirty="0">
                <a:solidFill>
                  <a:schemeClr val="bg2">
                    <a:lumMod val="75000"/>
                  </a:schemeClr>
                </a:solidFill>
              </a:rPr>
              <a:t>Add Keyword or Constraint in text box and click </a:t>
            </a:r>
            <a:r>
              <a:rPr lang="en-US" sz="2000" i="1" dirty="0">
                <a:solidFill>
                  <a:schemeClr val="bg2">
                    <a:lumMod val="75000"/>
                  </a:schemeClr>
                </a:solidFill>
              </a:rPr>
              <a:t>Update </a:t>
            </a:r>
          </a:p>
        </p:txBody>
      </p:sp>
      <p:grpSp>
        <p:nvGrpSpPr>
          <p:cNvPr id="29" name="Group 28"/>
          <p:cNvGrpSpPr/>
          <p:nvPr/>
        </p:nvGrpSpPr>
        <p:grpSpPr>
          <a:xfrm>
            <a:off x="1761733" y="2571734"/>
            <a:ext cx="5629667" cy="2980336"/>
            <a:chOff x="1761733" y="2819186"/>
            <a:chExt cx="5629667" cy="2980336"/>
          </a:xfrm>
        </p:grpSpPr>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733" y="2971800"/>
              <a:ext cx="5620534" cy="2827722"/>
            </a:xfrm>
            <a:prstGeom prst="rect">
              <a:avLst/>
            </a:prstGeom>
          </p:spPr>
        </p:pic>
        <p:sp>
          <p:nvSpPr>
            <p:cNvPr id="8" name="Oval 7"/>
            <p:cNvSpPr/>
            <p:nvPr/>
          </p:nvSpPr>
          <p:spPr bwMode="auto">
            <a:xfrm>
              <a:off x="3877067" y="3720548"/>
              <a:ext cx="685800" cy="470452"/>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11" name="Straight Arrow Connector 10"/>
            <p:cNvCxnSpPr/>
            <p:nvPr/>
          </p:nvCxnSpPr>
          <p:spPr bwMode="auto">
            <a:xfrm>
              <a:off x="3351051" y="2819186"/>
              <a:ext cx="687549" cy="901362"/>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26" name="Oval 25"/>
            <p:cNvSpPr/>
            <p:nvPr/>
          </p:nvSpPr>
          <p:spPr bwMode="auto">
            <a:xfrm>
              <a:off x="4962133" y="3607181"/>
              <a:ext cx="2429267" cy="96481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28" name="Straight Arrow Connector 27"/>
            <p:cNvCxnSpPr/>
            <p:nvPr/>
          </p:nvCxnSpPr>
          <p:spPr bwMode="auto">
            <a:xfrm flipH="1">
              <a:off x="6096000" y="2819186"/>
              <a:ext cx="457200" cy="787995"/>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grpSp>
      <p:sp>
        <p:nvSpPr>
          <p:cNvPr id="32" name="TextBox 31"/>
          <p:cNvSpPr txBox="1"/>
          <p:nvPr/>
        </p:nvSpPr>
        <p:spPr>
          <a:xfrm>
            <a:off x="237872" y="5707342"/>
            <a:ext cx="7772400" cy="400110"/>
          </a:xfrm>
          <a:prstGeom prst="rect">
            <a:avLst/>
          </a:prstGeom>
          <a:noFill/>
        </p:spPr>
        <p:txBody>
          <a:bodyPr wrap="square" rtlCol="0">
            <a:spAutoFit/>
          </a:bodyPr>
          <a:lstStyle/>
          <a:p>
            <a:pPr marL="457200" indent="-457200">
              <a:buFont typeface="+mj-lt"/>
              <a:buAutoNum type="arabicPeriod" startAt="3"/>
            </a:pPr>
            <a:r>
              <a:rPr lang="en-US" sz="2000" dirty="0">
                <a:solidFill>
                  <a:schemeClr val="bg2">
                    <a:lumMod val="75000"/>
                  </a:schemeClr>
                </a:solidFill>
              </a:rPr>
              <a:t>New entry appears at the bottom of the defaults list</a:t>
            </a:r>
          </a:p>
        </p:txBody>
      </p:sp>
      <p:sp>
        <p:nvSpPr>
          <p:cNvPr id="33" name="Oval 32"/>
          <p:cNvSpPr/>
          <p:nvPr/>
        </p:nvSpPr>
        <p:spPr bwMode="auto">
          <a:xfrm>
            <a:off x="1761733" y="4878773"/>
            <a:ext cx="2801134" cy="55431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35" name="Straight Arrow Connector 34"/>
          <p:cNvCxnSpPr/>
          <p:nvPr/>
        </p:nvCxnSpPr>
        <p:spPr bwMode="auto">
          <a:xfrm flipV="1">
            <a:off x="1447800" y="5334000"/>
            <a:ext cx="609600" cy="449542"/>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423541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28</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11368" y="1096341"/>
            <a:ext cx="8076241" cy="4770537"/>
          </a:xfrm>
          <a:prstGeom prst="rect">
            <a:avLst/>
          </a:prstGeom>
          <a:noFill/>
        </p:spPr>
        <p:txBody>
          <a:bodyPr wrap="square" rtlCol="0">
            <a:spAutoFit/>
          </a:bodyPr>
          <a:lstStyle/>
          <a:p>
            <a:pPr lvl="0"/>
            <a:r>
              <a:rPr lang="en-US" b="1" dirty="0">
                <a:solidFill>
                  <a:srgbClr val="1870B1"/>
                </a:solidFill>
              </a:rPr>
              <a:t>EME 5.0 Help:</a:t>
            </a:r>
          </a:p>
          <a:p>
            <a:pPr lvl="0"/>
            <a:endParaRPr lang="en-US" sz="2000"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rPr>
              <a:t>Mandatory fields link directly to their detailed guidance in the </a:t>
            </a:r>
            <a:r>
              <a:rPr lang="en-US" sz="2000" dirty="0">
                <a:solidFill>
                  <a:schemeClr val="bg2">
                    <a:lumMod val="75000"/>
                  </a:schemeClr>
                </a:solidFill>
                <a:latin typeface="+mn-lt"/>
                <a:hlinkClick r:id="rId3"/>
              </a:rPr>
              <a:t>EPA Metadata Technical Specification</a:t>
            </a:r>
            <a:r>
              <a:rPr lang="en-US" sz="2000" dirty="0">
                <a:solidFill>
                  <a:schemeClr val="bg2">
                    <a:lumMod val="75000"/>
                  </a:schemeClr>
                </a:solidFill>
                <a:latin typeface="+mn-lt"/>
              </a:rPr>
              <a:t>.</a:t>
            </a:r>
          </a:p>
          <a:p>
            <a:pPr lvl="0"/>
            <a:endParaRPr lang="en-US" sz="2000" dirty="0">
              <a:solidFill>
                <a:schemeClr val="bg2">
                  <a:lumMod val="75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dirty="0">
              <a:solidFill>
                <a:schemeClr val="bg2">
                  <a:lumMod val="50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99" y="2626553"/>
            <a:ext cx="3436889" cy="4094922"/>
          </a:xfrm>
          <a:prstGeom prst="rect">
            <a:avLst/>
          </a:prstGeom>
          <a:ln w="19050">
            <a:solidFill>
              <a:srgbClr val="1870B1"/>
            </a:solidFill>
          </a:ln>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9255" y="2636492"/>
            <a:ext cx="4097545" cy="1138207"/>
          </a:xfrm>
          <a:prstGeom prst="rect">
            <a:avLst/>
          </a:prstGeom>
          <a:ln w="19050">
            <a:solidFill>
              <a:srgbClr val="1870B1"/>
            </a:solidFill>
          </a:ln>
        </p:spPr>
      </p:pic>
      <p:sp>
        <p:nvSpPr>
          <p:cNvPr id="11" name="Oval 10"/>
          <p:cNvSpPr/>
          <p:nvPr/>
        </p:nvSpPr>
        <p:spPr bwMode="auto">
          <a:xfrm>
            <a:off x="1219200" y="2624694"/>
            <a:ext cx="457200" cy="270906"/>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7" name="Oval 16"/>
          <p:cNvSpPr/>
          <p:nvPr/>
        </p:nvSpPr>
        <p:spPr bwMode="auto">
          <a:xfrm>
            <a:off x="4572000" y="3429000"/>
            <a:ext cx="457200" cy="270906"/>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13" name="Straight Arrow Connector 12"/>
          <p:cNvCxnSpPr>
            <a:stCxn id="17" idx="2"/>
          </p:cNvCxnSpPr>
          <p:nvPr/>
        </p:nvCxnSpPr>
        <p:spPr bwMode="auto">
          <a:xfrm flipH="1" flipV="1">
            <a:off x="1676400" y="2760147"/>
            <a:ext cx="2895600" cy="804306"/>
          </a:xfrm>
          <a:prstGeom prst="straightConnector1">
            <a:avLst/>
          </a:prstGeom>
          <a:solidFill>
            <a:schemeClr val="accent1"/>
          </a:solidFill>
          <a:ln w="41275" cap="flat" cmpd="sng" algn="ctr">
            <a:solidFill>
              <a:srgbClr val="C00000"/>
            </a:solidFill>
            <a:prstDash val="solid"/>
            <a:round/>
            <a:headEnd type="none" w="med" len="med"/>
            <a:tailEnd type="triangle"/>
          </a:ln>
          <a:effectLst/>
        </p:spPr>
      </p:cxnSp>
      <p:sp>
        <p:nvSpPr>
          <p:cNvPr id="14" name="TextBox 13"/>
          <p:cNvSpPr txBox="1"/>
          <p:nvPr/>
        </p:nvSpPr>
        <p:spPr>
          <a:xfrm>
            <a:off x="4463414" y="4267200"/>
            <a:ext cx="429958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2">
                    <a:lumMod val="75000"/>
                  </a:schemeClr>
                </a:solidFill>
                <a:latin typeface="+mn-lt"/>
              </a:rPr>
              <a:t>A link to the complete EPA Metadata Technical Specification can be found in the top right corner of the Editing pane.</a:t>
            </a:r>
          </a:p>
        </p:txBody>
      </p:sp>
      <p:sp>
        <p:nvSpPr>
          <p:cNvPr id="15" name="Oval 14"/>
          <p:cNvSpPr/>
          <p:nvPr/>
        </p:nvSpPr>
        <p:spPr bwMode="auto">
          <a:xfrm>
            <a:off x="7010400" y="2514600"/>
            <a:ext cx="1752600" cy="609600"/>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cxnSp>
        <p:nvCxnSpPr>
          <p:cNvPr id="20" name="Straight Arrow Connector 19"/>
          <p:cNvCxnSpPr>
            <a:endCxn id="15" idx="4"/>
          </p:cNvCxnSpPr>
          <p:nvPr/>
        </p:nvCxnSpPr>
        <p:spPr bwMode="auto">
          <a:xfrm flipV="1">
            <a:off x="7315200" y="3124200"/>
            <a:ext cx="571500" cy="1143000"/>
          </a:xfrm>
          <a:prstGeom prst="straightConnector1">
            <a:avLst/>
          </a:prstGeom>
          <a:solidFill>
            <a:schemeClr val="accent1"/>
          </a:solidFill>
          <a:ln w="4127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292778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045" y="1122370"/>
            <a:ext cx="8590355" cy="4770537"/>
          </a:xfrm>
          <a:prstGeom prst="rect">
            <a:avLst/>
          </a:prstGeom>
          <a:no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txBody>
          <a:bodyPr wrap="square" rtlCol="0">
            <a:spAutoFit/>
          </a:bodyPr>
          <a:lstStyle/>
          <a:p>
            <a:pPr lvl="0"/>
            <a:r>
              <a:rPr lang="en-US" b="1" dirty="0">
                <a:solidFill>
                  <a:srgbClr val="1870B1"/>
                </a:solidFill>
              </a:rPr>
              <a:t>EME 5.0 Help:</a:t>
            </a:r>
          </a:p>
          <a:p>
            <a:pPr lvl="0"/>
            <a:endParaRPr lang="en-US" sz="2000"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rPr>
              <a:t>The       icon next to a field name links directly to that field’s detailed guidance in the </a:t>
            </a:r>
            <a:r>
              <a:rPr lang="en-US" sz="2000" dirty="0">
                <a:solidFill>
                  <a:schemeClr val="bg2">
                    <a:lumMod val="75000"/>
                  </a:schemeClr>
                </a:solidFill>
                <a:hlinkClick r:id="rId3"/>
              </a:rPr>
              <a:t>EPA Geospatial Metadata Style Guide using EME 5</a:t>
            </a:r>
            <a:r>
              <a:rPr lang="en-US" sz="2000" dirty="0">
                <a:solidFill>
                  <a:schemeClr val="bg2">
                    <a:lumMod val="75000"/>
                  </a:schemeClr>
                </a:solidFill>
              </a:rPr>
              <a:t>.</a:t>
            </a:r>
          </a:p>
          <a:p>
            <a:pPr lvl="0"/>
            <a:endParaRPr lang="en-US" sz="2000" dirty="0">
              <a:solidFill>
                <a:schemeClr val="bg2">
                  <a:lumMod val="75000"/>
                </a:schemeClr>
              </a:solidFill>
            </a:endParaRPr>
          </a:p>
          <a:p>
            <a:pPr lvl="0"/>
            <a:endParaRPr lang="en-US" sz="2000" dirty="0">
              <a:solidFill>
                <a:schemeClr val="bg2">
                  <a:lumMod val="50000"/>
                </a:schemeClr>
              </a:solidFill>
            </a:endParaRPr>
          </a:p>
          <a:p>
            <a:pPr lvl="0"/>
            <a:endParaRPr lang="en-US" sz="2000" dirty="0">
              <a:solidFill>
                <a:schemeClr val="bg2">
                  <a:lumMod val="50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778" y="1828800"/>
            <a:ext cx="454622" cy="333389"/>
          </a:xfrm>
          <a:prstGeom prst="rect">
            <a:avLst/>
          </a:prstGeom>
        </p:spPr>
      </p:pic>
      <p:sp>
        <p:nvSpPr>
          <p:cNvPr id="2" name="Slide Number Placeholder 1"/>
          <p:cNvSpPr>
            <a:spLocks noGrp="1"/>
          </p:cNvSpPr>
          <p:nvPr>
            <p:ph type="sldNum" sz="quarter" idx="10"/>
          </p:nvPr>
        </p:nvSpPr>
        <p:spPr/>
        <p:txBody>
          <a:bodyPr/>
          <a:lstStyle/>
          <a:p>
            <a:fld id="{6AA56380-9F09-4DDA-8771-6075A94841AE}" type="slidenum">
              <a:rPr lang="en-US" smtClean="0"/>
              <a:pPr/>
              <a:t>29</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pic>
        <p:nvPicPr>
          <p:cNvPr id="18" name="Picture 1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507639"/>
            <a:ext cx="3567413" cy="927472"/>
          </a:xfrm>
          <a:prstGeom prst="rect">
            <a:avLst/>
          </a:prstGeom>
          <a:ln w="19050">
            <a:solidFill>
              <a:srgbClr val="1870B1"/>
            </a:solidFill>
          </a:ln>
        </p:spPr>
      </p:pic>
      <p:pic>
        <p:nvPicPr>
          <p:cNvPr id="21" name="Picture 2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943043"/>
            <a:ext cx="606287" cy="444610"/>
          </a:xfrm>
          <a:prstGeom prst="rect">
            <a:avLst/>
          </a:prstGeom>
          <a:ln w="19050">
            <a:solidFill>
              <a:srgbClr val="1870B1"/>
            </a:solidFill>
          </a:ln>
          <a:effectLst>
            <a:outerShdw blurRad="50800" dist="38100" dir="8100000" algn="tr" rotWithShape="0">
              <a:prstClr val="black">
                <a:alpha val="40000"/>
              </a:prstClr>
            </a:outerShdw>
          </a:effectLst>
          <a:scene3d>
            <a:camera prst="orthographicFront"/>
            <a:lightRig rig="glow" dir="t"/>
          </a:scene3d>
          <a:sp3d extrusionH="76200" contourW="12700" prstMaterial="dkEdge">
            <a:bevelT w="152400" h="50800" prst="softRound"/>
            <a:extrusionClr>
              <a:srgbClr val="1870B1"/>
            </a:extrusionClr>
            <a:contourClr>
              <a:srgbClr val="1870B1"/>
            </a:contourClr>
          </a:sp3d>
        </p:spPr>
      </p:pic>
      <p:sp>
        <p:nvSpPr>
          <p:cNvPr id="49" name="Bent Arrow 48"/>
          <p:cNvSpPr/>
          <p:nvPr/>
        </p:nvSpPr>
        <p:spPr bwMode="auto">
          <a:xfrm>
            <a:off x="751612" y="3165348"/>
            <a:ext cx="228600" cy="327293"/>
          </a:xfrm>
          <a:prstGeom prst="ben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51" name="Right Arrow 50"/>
          <p:cNvSpPr/>
          <p:nvPr/>
        </p:nvSpPr>
        <p:spPr bwMode="auto">
          <a:xfrm>
            <a:off x="1746638" y="3125416"/>
            <a:ext cx="2672962" cy="134619"/>
          </a:xfrm>
          <a:prstGeom prst="rightArrow">
            <a:avLst/>
          </a:prstGeom>
          <a:solidFill>
            <a:srgbClr val="C00000"/>
          </a:solidFill>
          <a:ln w="158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pic>
        <p:nvPicPr>
          <p:cNvPr id="54" name="Picture 5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3151" y="2657047"/>
            <a:ext cx="3666673" cy="3593921"/>
          </a:xfrm>
          <a:prstGeom prst="rect">
            <a:avLst/>
          </a:prstGeom>
          <a:ln w="19050">
            <a:solidFill>
              <a:srgbClr val="1870B1"/>
            </a:solidFill>
          </a:ln>
        </p:spPr>
      </p:pic>
    </p:spTree>
    <p:extLst>
      <p:ext uri="{BB962C8B-B14F-4D97-AF65-F5344CB8AC3E}">
        <p14:creationId xmlns:p14="http://schemas.microsoft.com/office/powerpoint/2010/main" val="360835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Introduction to EME 5.0</a:t>
            </a:r>
            <a:endParaRPr lang="en-US" sz="4000" i="1" dirty="0"/>
          </a:p>
        </p:txBody>
      </p:sp>
      <p:sp>
        <p:nvSpPr>
          <p:cNvPr id="3" name="Content Placeholder 2"/>
          <p:cNvSpPr>
            <a:spLocks noGrp="1"/>
          </p:cNvSpPr>
          <p:nvPr>
            <p:ph idx="1"/>
          </p:nvPr>
        </p:nvSpPr>
        <p:spPr>
          <a:xfrm>
            <a:off x="685800" y="1752599"/>
            <a:ext cx="7848600" cy="4492625"/>
          </a:xfrm>
        </p:spPr>
        <p:txBody>
          <a:bodyPr/>
          <a:lstStyle/>
          <a:p>
            <a:r>
              <a:rPr lang="en-US" dirty="0">
                <a:solidFill>
                  <a:schemeClr val="bg2">
                    <a:lumMod val="75000"/>
                  </a:schemeClr>
                </a:solidFill>
              </a:rPr>
              <a:t>EME 5.0 – What’s new?</a:t>
            </a:r>
          </a:p>
          <a:p>
            <a:r>
              <a:rPr lang="en-US" dirty="0">
                <a:solidFill>
                  <a:schemeClr val="bg2">
                    <a:lumMod val="75000"/>
                  </a:schemeClr>
                </a:solidFill>
              </a:rPr>
              <a:t>Getting Started with EME 5.0</a:t>
            </a:r>
          </a:p>
          <a:p>
            <a:r>
              <a:rPr lang="en-US" dirty="0">
                <a:solidFill>
                  <a:schemeClr val="bg2">
                    <a:lumMod val="75000"/>
                  </a:schemeClr>
                </a:solidFill>
              </a:rPr>
              <a:t>Validation Tips</a:t>
            </a:r>
          </a:p>
          <a:p>
            <a:r>
              <a:rPr lang="en-US" dirty="0">
                <a:solidFill>
                  <a:schemeClr val="bg2">
                    <a:lumMod val="75000"/>
                  </a:schemeClr>
                </a:solidFill>
              </a:rPr>
              <a:t>ArcGIS Metadata, EDG &amp; Data.gov</a:t>
            </a:r>
          </a:p>
          <a:p>
            <a:r>
              <a:rPr lang="en-US" dirty="0">
                <a:solidFill>
                  <a:schemeClr val="bg2">
                    <a:lumMod val="75000"/>
                  </a:schemeClr>
                </a:solidFill>
              </a:rPr>
              <a:t>EME 5.0 - Demo</a:t>
            </a:r>
          </a:p>
          <a:p>
            <a:r>
              <a:rPr lang="en-US" dirty="0">
                <a:solidFill>
                  <a:schemeClr val="bg2">
                    <a:lumMod val="75000"/>
                  </a:schemeClr>
                </a:solidFill>
              </a:rPr>
              <a:t>EME 5.0 - Important URLs</a:t>
            </a:r>
          </a:p>
          <a:p>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E8FDC144-A081-4F72-9041-DA3C66407785}" type="slidenum">
              <a:rPr lang="en-US" smtClean="0"/>
              <a:pPr/>
              <a:t>3</a:t>
            </a:fld>
            <a:endParaRPr lang="en-US" dirty="0"/>
          </a:p>
        </p:txBody>
      </p:sp>
    </p:spTree>
    <p:extLst>
      <p:ext uri="{BB962C8B-B14F-4D97-AF65-F5344CB8AC3E}">
        <p14:creationId xmlns:p14="http://schemas.microsoft.com/office/powerpoint/2010/main" val="240150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123" y="1493268"/>
            <a:ext cx="8361755" cy="7478970"/>
          </a:xfrm>
          <a:prstGeom prst="rect">
            <a:avLst/>
          </a:prstGeom>
          <a:no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txBody>
          <a:bodyPr wrap="square" rtlCol="0">
            <a:spAutoFit/>
          </a:bodyPr>
          <a:lstStyle/>
          <a:p>
            <a:pPr lvl="0"/>
            <a:r>
              <a:rPr lang="en-US" b="1" dirty="0">
                <a:solidFill>
                  <a:srgbClr val="1870B1"/>
                </a:solidFill>
              </a:rPr>
              <a:t>Validation Tips:</a:t>
            </a:r>
          </a:p>
          <a:p>
            <a:pPr lvl="0"/>
            <a:endParaRPr lang="en-US" sz="2000" b="1" dirty="0">
              <a:solidFill>
                <a:srgbClr val="1870B1"/>
              </a:solidFill>
            </a:endParaRPr>
          </a:p>
          <a:p>
            <a:pPr marL="342900" lvl="0" indent="-342900">
              <a:buFont typeface="Arial" panose="020B0604020202020204" pitchFamily="34" charset="0"/>
              <a:buChar char="•"/>
            </a:pPr>
            <a:r>
              <a:rPr lang="en-US" dirty="0">
                <a:solidFill>
                  <a:schemeClr val="bg2">
                    <a:lumMod val="75000"/>
                  </a:schemeClr>
                </a:solidFill>
                <a:latin typeface="+mn-lt"/>
              </a:rPr>
              <a:t>When edits are made EME 5.0 automatically updates the “Date Stamp” field.</a:t>
            </a:r>
          </a:p>
          <a:p>
            <a:pPr marL="342900" lvl="0" indent="-342900">
              <a:buFont typeface="Arial" panose="020B0604020202020204" pitchFamily="34" charset="0"/>
              <a:buChar char="•"/>
            </a:pPr>
            <a:r>
              <a:rPr lang="en-US" dirty="0">
                <a:solidFill>
                  <a:schemeClr val="bg2">
                    <a:lumMod val="75000"/>
                  </a:schemeClr>
                </a:solidFill>
                <a:latin typeface="+mn-lt"/>
              </a:rPr>
              <a:t>Do not use the “</a:t>
            </a:r>
            <a:r>
              <a:rPr lang="en-US" i="1" dirty="0">
                <a:solidFill>
                  <a:schemeClr val="bg2">
                    <a:lumMod val="75000"/>
                  </a:schemeClr>
                </a:solidFill>
                <a:latin typeface="+mn-lt"/>
              </a:rPr>
              <a:t>Validation</a:t>
            </a:r>
            <a:r>
              <a:rPr lang="en-US" dirty="0">
                <a:solidFill>
                  <a:schemeClr val="bg2">
                    <a:lumMod val="75000"/>
                  </a:schemeClr>
                </a:solidFill>
                <a:latin typeface="+mn-lt"/>
              </a:rPr>
              <a:t>” button when validating metadata (it happens in real time)</a:t>
            </a:r>
          </a:p>
          <a:p>
            <a:pPr marL="342900" indent="-342900">
              <a:buFont typeface="Arial" panose="020B0604020202020204" pitchFamily="34" charset="0"/>
              <a:buChar char="•"/>
            </a:pPr>
            <a:r>
              <a:rPr lang="en-US" dirty="0">
                <a:solidFill>
                  <a:schemeClr val="bg2">
                    <a:lumMod val="75000"/>
                  </a:schemeClr>
                </a:solidFill>
                <a:latin typeface="+mn-lt"/>
              </a:rPr>
              <a:t>Do not include “Tags” in the Item Description page. Include them in the Topics and Keywords page</a:t>
            </a:r>
          </a:p>
          <a:p>
            <a:pPr marL="342900" indent="-342900">
              <a:buFont typeface="Arial" panose="020B0604020202020204" pitchFamily="34" charset="0"/>
              <a:buChar char="•"/>
            </a:pPr>
            <a:r>
              <a:rPr lang="en-US" dirty="0">
                <a:solidFill>
                  <a:schemeClr val="bg2">
                    <a:lumMod val="75000"/>
                  </a:schemeClr>
                </a:solidFill>
                <a:latin typeface="+mn-lt"/>
              </a:rPr>
              <a:t>Make appropriate Program Code selection from the OMB list within the Topics and Keywords page.</a:t>
            </a:r>
          </a:p>
          <a:p>
            <a:pPr marL="342900" indent="-342900">
              <a:buFont typeface="Arial" panose="020B0604020202020204" pitchFamily="34" charset="0"/>
              <a:buChar char="•"/>
            </a:pPr>
            <a:r>
              <a:rPr lang="en-US" dirty="0">
                <a:solidFill>
                  <a:schemeClr val="bg2">
                    <a:lumMod val="75000"/>
                  </a:schemeClr>
                </a:solidFill>
                <a:latin typeface="+mn-lt"/>
              </a:rPr>
              <a:t>More Validation Tips can be found on the </a:t>
            </a:r>
            <a:r>
              <a:rPr lang="en-US" dirty="0">
                <a:solidFill>
                  <a:schemeClr val="bg2">
                    <a:lumMod val="75000"/>
                  </a:schemeClr>
                </a:solidFill>
                <a:latin typeface="+mn-lt"/>
                <a:hlinkClick r:id="rId3"/>
              </a:rPr>
              <a:t>EME 5.0 wiki</a:t>
            </a:r>
            <a:endParaRPr lang="en-US" dirty="0">
              <a:solidFill>
                <a:schemeClr val="bg2">
                  <a:lumMod val="75000"/>
                </a:schemeClr>
              </a:solidFill>
              <a:latin typeface="+mn-lt"/>
            </a:endParaRPr>
          </a:p>
          <a:p>
            <a:pPr lvl="0"/>
            <a:endParaRPr lang="en-US" sz="2000" dirty="0">
              <a:solidFill>
                <a:schemeClr val="bg2">
                  <a:lumMod val="75000"/>
                </a:schemeClr>
              </a:solidFill>
            </a:endParaRPr>
          </a:p>
          <a:p>
            <a:pPr lvl="0"/>
            <a:endParaRPr lang="en-US" sz="2000" dirty="0">
              <a:solidFill>
                <a:schemeClr val="bg2">
                  <a:lumMod val="50000"/>
                </a:schemeClr>
              </a:solidFill>
            </a:endParaRPr>
          </a:p>
          <a:p>
            <a:pPr lvl="0"/>
            <a:endParaRPr lang="en-US" sz="2000" dirty="0">
              <a:solidFill>
                <a:schemeClr val="bg2">
                  <a:lumMod val="50000"/>
                </a:schemeClr>
              </a:solidFill>
            </a:endParaRP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sp>
        <p:nvSpPr>
          <p:cNvPr id="2" name="Slide Number Placeholder 1"/>
          <p:cNvSpPr>
            <a:spLocks noGrp="1"/>
          </p:cNvSpPr>
          <p:nvPr>
            <p:ph type="sldNum" sz="quarter" idx="10"/>
          </p:nvPr>
        </p:nvSpPr>
        <p:spPr/>
        <p:txBody>
          <a:bodyPr/>
          <a:lstStyle/>
          <a:p>
            <a:fld id="{6AA56380-9F09-4DDA-8771-6075A94841AE}" type="slidenum">
              <a:rPr lang="en-US" smtClean="0"/>
              <a:pPr/>
              <a:t>30</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Validation Tips</a:t>
            </a:r>
            <a:endParaRPr lang="en-US" sz="4000" i="1" kern="0" dirty="0"/>
          </a:p>
        </p:txBody>
      </p:sp>
    </p:spTree>
    <p:extLst>
      <p:ext uri="{BB962C8B-B14F-4D97-AF65-F5344CB8AC3E}">
        <p14:creationId xmlns:p14="http://schemas.microsoft.com/office/powerpoint/2010/main" val="2241909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31</a:t>
            </a:fld>
            <a:endParaRPr lang="en-US" dirty="0"/>
          </a:p>
        </p:txBody>
      </p:sp>
      <p:sp>
        <p:nvSpPr>
          <p:cNvPr id="6" name="Title 1"/>
          <p:cNvSpPr txBox="1">
            <a:spLocks/>
          </p:cNvSpPr>
          <p:nvPr/>
        </p:nvSpPr>
        <p:spPr>
          <a:xfrm>
            <a:off x="2133600" y="304800"/>
            <a:ext cx="6858000" cy="14478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pPr algn="r"/>
            <a:r>
              <a:rPr lang="en-US" sz="4000" kern="0" dirty="0"/>
              <a:t>EME v5.0: </a:t>
            </a:r>
            <a:r>
              <a:rPr lang="en-US" sz="4000" dirty="0">
                <a:solidFill>
                  <a:srgbClr val="00B050"/>
                </a:solidFill>
              </a:rPr>
              <a:t>ArcGIS Metadata, EDG &amp; Data.gov</a:t>
            </a:r>
          </a:p>
          <a:p>
            <a:endParaRPr lang="en-US" sz="4000" i="1" kern="0" dirty="0"/>
          </a:p>
        </p:txBody>
      </p:sp>
      <p:sp>
        <p:nvSpPr>
          <p:cNvPr id="4" name="TextBox 3"/>
          <p:cNvSpPr txBox="1"/>
          <p:nvPr/>
        </p:nvSpPr>
        <p:spPr>
          <a:xfrm>
            <a:off x="609600" y="1615167"/>
            <a:ext cx="7841975" cy="5447645"/>
          </a:xfrm>
          <a:prstGeom prst="rect">
            <a:avLst/>
          </a:prstGeom>
          <a:noFill/>
        </p:spPr>
        <p:txBody>
          <a:bodyPr wrap="square" rtlCol="0">
            <a:spAutoFit/>
          </a:bodyPr>
          <a:lstStyle/>
          <a:p>
            <a:pPr lvl="0"/>
            <a:r>
              <a:rPr lang="en-US" b="1" dirty="0">
                <a:solidFill>
                  <a:srgbClr val="1870B1"/>
                </a:solidFill>
              </a:rPr>
              <a:t>ArcGIS Metadata, EDG and Data.gov</a:t>
            </a:r>
          </a:p>
          <a:p>
            <a:pPr lvl="0"/>
            <a:endParaRPr lang="en-US"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rPr>
              <a:t>EDG Handles ArcGIS Metadata records the same as FGDC CSDGM records</a:t>
            </a:r>
          </a:p>
          <a:p>
            <a:pPr marL="1257300" lvl="2" indent="-342900">
              <a:buFont typeface="Arial" panose="020B0604020202020204" pitchFamily="34" charset="0"/>
              <a:buChar char="•"/>
            </a:pPr>
            <a:r>
              <a:rPr lang="en-US" sz="2000" dirty="0">
                <a:solidFill>
                  <a:schemeClr val="bg2">
                    <a:lumMod val="75000"/>
                  </a:schemeClr>
                </a:solidFill>
                <a:latin typeface="+mn-lt"/>
              </a:rPr>
              <a:t>Can be harvested to the EDG from the same Web Accessible Folders</a:t>
            </a:r>
          </a:p>
          <a:p>
            <a:pPr marL="1257300" lvl="2" indent="-342900">
              <a:buFont typeface="Arial" panose="020B0604020202020204" pitchFamily="34" charset="0"/>
              <a:buChar char="•"/>
            </a:pPr>
            <a:r>
              <a:rPr lang="en-US" sz="2000" dirty="0">
                <a:solidFill>
                  <a:schemeClr val="bg2">
                    <a:lumMod val="75000"/>
                  </a:schemeClr>
                </a:solidFill>
                <a:latin typeface="+mn-lt"/>
              </a:rPr>
              <a:t>Appearance within EDG will be similar to old records</a:t>
            </a:r>
          </a:p>
          <a:p>
            <a:pPr marL="342900" indent="-342900">
              <a:buFont typeface="Arial" panose="020B0604020202020204" pitchFamily="34" charset="0"/>
              <a:buChar char="•"/>
            </a:pPr>
            <a:r>
              <a:rPr lang="en-US" sz="2000" dirty="0">
                <a:solidFill>
                  <a:schemeClr val="bg2">
                    <a:lumMod val="75000"/>
                  </a:schemeClr>
                </a:solidFill>
                <a:latin typeface="+mn-lt"/>
              </a:rPr>
              <a:t>EDG performs a transformation on records to put them in ISO 19115 for data.gov harvests</a:t>
            </a:r>
          </a:p>
          <a:p>
            <a:pPr marL="1257300" lvl="2" indent="-342900">
              <a:buFont typeface="Arial" panose="020B0604020202020204" pitchFamily="34" charset="0"/>
              <a:buChar char="•"/>
            </a:pPr>
            <a:r>
              <a:rPr lang="en-US" sz="2000" dirty="0">
                <a:solidFill>
                  <a:schemeClr val="bg2">
                    <a:lumMod val="75000"/>
                  </a:schemeClr>
                </a:solidFill>
                <a:latin typeface="+mn-lt"/>
              </a:rPr>
              <a:t>Will improve behavior and appearance at data.gov</a:t>
            </a:r>
          </a:p>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spTree>
    <p:extLst>
      <p:ext uri="{BB962C8B-B14F-4D97-AF65-F5344CB8AC3E}">
        <p14:creationId xmlns:p14="http://schemas.microsoft.com/office/powerpoint/2010/main" val="1716866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123" y="1524000"/>
            <a:ext cx="8361755" cy="3477875"/>
          </a:xfrm>
          <a:prstGeom prst="rect">
            <a:avLst/>
          </a:prstGeom>
          <a:noFill/>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txBody>
          <a:bodyPr wrap="square" rtlCol="0">
            <a:spAutoFit/>
          </a:bodyPr>
          <a:lstStyle/>
          <a:p>
            <a:pPr lvl="0"/>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marL="342900" lvl="0" indent="-342900">
              <a:buFont typeface="Arial" panose="020B0604020202020204" pitchFamily="34" charset="0"/>
              <a:buChar char="•"/>
            </a:pPr>
            <a:endParaRPr lang="en-US" sz="2000" dirty="0">
              <a:solidFill>
                <a:schemeClr val="bg2">
                  <a:lumMod val="50000"/>
                </a:schemeClr>
              </a:solidFill>
            </a:endParaRPr>
          </a:p>
          <a:p>
            <a:pPr lvl="0" algn="ctr"/>
            <a:r>
              <a:rPr lang="en-US" sz="8000" b="1" dirty="0">
                <a:solidFill>
                  <a:srgbClr val="1870B1"/>
                </a:solidFill>
              </a:rPr>
              <a:t>DEMO</a:t>
            </a:r>
          </a:p>
          <a:p>
            <a:pPr lvl="0"/>
            <a:endParaRPr lang="en-US" sz="2000" b="1" i="1" dirty="0">
              <a:solidFill>
                <a:srgbClr val="1870B1"/>
              </a:solidFill>
              <a:latin typeface="Arial" charset="0"/>
              <a:ea typeface="ＭＳ Ｐゴシック" pitchFamily="-32" charset="-128"/>
            </a:endParaRPr>
          </a:p>
          <a:p>
            <a:pPr lvl="0"/>
            <a:endParaRPr lang="en-US" sz="2000" dirty="0">
              <a:solidFill>
                <a:schemeClr val="bg2">
                  <a:lumMod val="75000"/>
                </a:schemeClr>
              </a:solidFill>
              <a:latin typeface="Arial" charset="0"/>
              <a:ea typeface="ＭＳ Ｐゴシック" pitchFamily="-32" charset="-128"/>
            </a:endParaRPr>
          </a:p>
          <a:p>
            <a:endParaRPr lang="en-US" sz="2000" dirty="0">
              <a:solidFill>
                <a:schemeClr val="bg2">
                  <a:lumMod val="75000"/>
                </a:schemeClr>
              </a:solidFill>
            </a:endParaRPr>
          </a:p>
          <a:p>
            <a:pPr lvl="1"/>
            <a:endParaRPr lang="en-US" sz="2000" dirty="0">
              <a:solidFill>
                <a:schemeClr val="bg2">
                  <a:lumMod val="75000"/>
                </a:schemeClr>
              </a:solidFill>
            </a:endParaRPr>
          </a:p>
        </p:txBody>
      </p:sp>
      <p:sp>
        <p:nvSpPr>
          <p:cNvPr id="2" name="Slide Number Placeholder 1"/>
          <p:cNvSpPr>
            <a:spLocks noGrp="1"/>
          </p:cNvSpPr>
          <p:nvPr>
            <p:ph type="sldNum" sz="quarter" idx="10"/>
          </p:nvPr>
        </p:nvSpPr>
        <p:spPr/>
        <p:txBody>
          <a:bodyPr/>
          <a:lstStyle/>
          <a:p>
            <a:fld id="{6AA56380-9F09-4DDA-8771-6075A94841AE}" type="slidenum">
              <a:rPr lang="en-US" smtClean="0"/>
              <a:pPr/>
              <a:t>32</a:t>
            </a:fld>
            <a:endParaRPr lang="en-US" dirty="0"/>
          </a:p>
        </p:txBody>
      </p:sp>
    </p:spTree>
    <p:extLst>
      <p:ext uri="{BB962C8B-B14F-4D97-AF65-F5344CB8AC3E}">
        <p14:creationId xmlns:p14="http://schemas.microsoft.com/office/powerpoint/2010/main" val="3362774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28600" y="1600200"/>
            <a:ext cx="9677400" cy="3810000"/>
          </a:xfrm>
          <a:extLst/>
        </p:spPr>
        <p:txBody>
          <a:bodyPr/>
          <a:lstStyle/>
          <a:p>
            <a:pPr marL="0" indent="0">
              <a:buNone/>
            </a:pPr>
            <a:r>
              <a:rPr lang="en-US" altLang="en-US" sz="2000" dirty="0"/>
              <a:t>Download EME 5.0 –</a:t>
            </a:r>
          </a:p>
          <a:p>
            <a:r>
              <a:rPr lang="en-US" sz="1800" u="sng" dirty="0">
                <a:solidFill>
                  <a:srgbClr val="0563C1"/>
                </a:solidFill>
                <a:ea typeface="Calibri" panose="020F0502020204030204" pitchFamily="34" charset="0"/>
                <a:cs typeface="Times New Roman" panose="02020603050405020304" pitchFamily="18" charset="0"/>
                <a:hlinkClick r:id="rId3"/>
              </a:rPr>
              <a:t>https://github.com/USEPA/EPA-Metadata-Editor-5/releases</a:t>
            </a:r>
            <a:endParaRPr lang="en-US" sz="1800" u="sng" dirty="0">
              <a:solidFill>
                <a:srgbClr val="0563C1"/>
              </a:solidFill>
              <a:ea typeface="Calibri" panose="020F0502020204030204" pitchFamily="34" charset="0"/>
              <a:cs typeface="Times New Roman" panose="02020603050405020304" pitchFamily="18" charset="0"/>
            </a:endParaRPr>
          </a:p>
          <a:p>
            <a:pPr marL="0" indent="0">
              <a:buNone/>
            </a:pPr>
            <a:r>
              <a:rPr lang="en-US" altLang="en-US" sz="2000" dirty="0">
                <a:solidFill>
                  <a:schemeClr val="bg2">
                    <a:lumMod val="75000"/>
                  </a:schemeClr>
                </a:solidFill>
                <a:cs typeface="Times New Roman" panose="02020603050405020304" pitchFamily="18" charset="0"/>
              </a:rPr>
              <a:t>EME 5.0 Fact Sheet – </a:t>
            </a:r>
          </a:p>
          <a:p>
            <a:r>
              <a:rPr lang="en-US" sz="1800" u="sng" dirty="0">
                <a:solidFill>
                  <a:srgbClr val="0563C1"/>
                </a:solidFill>
                <a:ea typeface="Calibri" panose="020F0502020204030204" pitchFamily="34" charset="0"/>
                <a:cs typeface="Times New Roman" panose="02020603050405020304" pitchFamily="18" charset="0"/>
                <a:hlinkClick r:id="rId4"/>
              </a:rPr>
              <a:t>https://edg.epa.gov/data/Public/OEI/EMEv5Files/EME5_FactSheet_20170306.pdf</a:t>
            </a:r>
            <a:endParaRPr lang="en-US" sz="1800" u="sng" dirty="0">
              <a:solidFill>
                <a:srgbClr val="0563C1"/>
              </a:solidFill>
              <a:ea typeface="Calibri" panose="020F0502020204030204" pitchFamily="34" charset="0"/>
              <a:cs typeface="Times New Roman" panose="02020603050405020304" pitchFamily="18" charset="0"/>
            </a:endParaRPr>
          </a:p>
          <a:p>
            <a:pPr marL="0" indent="0">
              <a:buNone/>
            </a:pPr>
            <a:r>
              <a:rPr lang="en-US" altLang="en-US" sz="2000" dirty="0"/>
              <a:t>EME 5.0 Installation Guide –</a:t>
            </a:r>
          </a:p>
          <a:p>
            <a:r>
              <a:rPr lang="en-US" sz="1800" u="sng" dirty="0">
                <a:solidFill>
                  <a:srgbClr val="0563C1"/>
                </a:solidFill>
                <a:ea typeface="Calibri" panose="020F0502020204030204" pitchFamily="34" charset="0"/>
                <a:cs typeface="Times New Roman" panose="02020603050405020304" pitchFamily="18" charset="0"/>
                <a:hlinkClick r:id="rId5"/>
              </a:rPr>
              <a:t>https://github.com/USEPA/EPA-Metadata-Editor-5/wiki</a:t>
            </a:r>
            <a:endParaRPr lang="en-US" sz="1800" u="sng" dirty="0">
              <a:solidFill>
                <a:srgbClr val="0563C1"/>
              </a:solidFill>
              <a:ea typeface="Calibri" panose="020F0502020204030204" pitchFamily="34" charset="0"/>
              <a:cs typeface="Times New Roman" panose="02020603050405020304" pitchFamily="18" charset="0"/>
            </a:endParaRPr>
          </a:p>
          <a:p>
            <a:pPr marL="0" indent="0">
              <a:buNone/>
            </a:pPr>
            <a:r>
              <a:rPr lang="en-US" sz="2000" dirty="0">
                <a:solidFill>
                  <a:schemeClr val="bg2">
                    <a:lumMod val="75000"/>
                  </a:schemeClr>
                </a:solidFill>
                <a:ea typeface="Calibri" panose="020F0502020204030204" pitchFamily="34" charset="0"/>
                <a:cs typeface="Times New Roman" panose="02020603050405020304" pitchFamily="18" charset="0"/>
              </a:rPr>
              <a:t>EME 5.0 Metadata Style Guide - </a:t>
            </a:r>
          </a:p>
          <a:p>
            <a:r>
              <a:rPr lang="en-US" sz="1800" u="sng" dirty="0">
                <a:solidFill>
                  <a:srgbClr val="0563C1"/>
                </a:solidFill>
                <a:ea typeface="Calibri" panose="020F0502020204030204" pitchFamily="34" charset="0"/>
                <a:cs typeface="Times New Roman" panose="02020603050405020304" pitchFamily="18" charset="0"/>
                <a:hlinkClick r:id="rId6"/>
              </a:rPr>
              <a:t>https://www.epa.gov/geospatial/epa-geospatial-metadata-style-guide-using-eme-5</a:t>
            </a:r>
            <a:endParaRPr lang="en-US" sz="1800" u="sng" dirty="0">
              <a:solidFill>
                <a:srgbClr val="0563C1"/>
              </a:solidFill>
              <a:ea typeface="Calibri" panose="020F0502020204030204" pitchFamily="34" charset="0"/>
              <a:cs typeface="Times New Roman" panose="02020603050405020304" pitchFamily="18" charset="0"/>
            </a:endParaRPr>
          </a:p>
          <a:p>
            <a:pPr marL="0" indent="0">
              <a:buNone/>
            </a:pPr>
            <a:r>
              <a:rPr lang="en-US" altLang="en-US" sz="2000" dirty="0">
                <a:solidFill>
                  <a:schemeClr val="bg2">
                    <a:lumMod val="75000"/>
                  </a:schemeClr>
                </a:solidFill>
              </a:rPr>
              <a:t>Questions/Help, email: </a:t>
            </a:r>
            <a:r>
              <a:rPr lang="en-US" altLang="en-US" sz="1800" dirty="0">
                <a:solidFill>
                  <a:srgbClr val="1870B1"/>
                </a:solidFill>
                <a:hlinkClick r:id="rId7"/>
              </a:rPr>
              <a:t>edg@epa.gov</a:t>
            </a:r>
          </a:p>
          <a:p>
            <a:pPr marL="0" indent="0">
              <a:buNone/>
            </a:pPr>
            <a:endParaRPr lang="en-US" altLang="en-US" sz="2000" dirty="0">
              <a:hlinkClick r:id="rId7"/>
            </a:endParaRPr>
          </a:p>
          <a:p>
            <a:pPr marL="914400" lvl="2" indent="0">
              <a:buNone/>
            </a:pPr>
            <a:endParaRPr lang="en-US" altLang="en-US" sz="2000" dirty="0">
              <a:hlinkClick r:id="rId7"/>
            </a:endParaRPr>
          </a:p>
          <a:p>
            <a:pPr marL="0" indent="0">
              <a:buNone/>
              <a:defRPr/>
            </a:pPr>
            <a:endParaRPr lang="en-US" b="1" dirty="0">
              <a:effectLst>
                <a:outerShdw blurRad="38100" dist="38100" dir="2700000" algn="tl">
                  <a:srgbClr val="000000">
                    <a:alpha val="43137"/>
                  </a:srgbClr>
                </a:outerShdw>
              </a:effectLst>
              <a:latin typeface="+mn-lt"/>
              <a:hlinkClick r:id="rId7"/>
            </a:endParaRPr>
          </a:p>
          <a:p>
            <a:pPr marL="0" indent="0">
              <a:buNone/>
              <a:defRPr/>
            </a:pPr>
            <a:endParaRPr lang="en-US" b="1" dirty="0">
              <a:effectLst>
                <a:outerShdw blurRad="38100" dist="38100" dir="2700000" algn="tl">
                  <a:srgbClr val="000000">
                    <a:alpha val="43137"/>
                  </a:srgbClr>
                </a:outerShdw>
              </a:effectLst>
              <a:latin typeface="+mn-lt"/>
              <a:hlinkClick r:id="rId7"/>
            </a:endParaRPr>
          </a:p>
        </p:txBody>
      </p:sp>
      <p:sp>
        <p:nvSpPr>
          <p:cNvPr id="5" name="Title 1"/>
          <p:cNvSpPr txBox="1">
            <a:spLocks/>
          </p:cNvSpPr>
          <p:nvPr/>
        </p:nvSpPr>
        <p:spPr bwMode="auto">
          <a:xfrm>
            <a:off x="3200400" y="3810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pPr algn="r"/>
            <a:r>
              <a:rPr lang="en-US" sz="3600" kern="0" dirty="0"/>
              <a:t>EME v5.0: </a:t>
            </a:r>
            <a:r>
              <a:rPr lang="en-US" sz="3600" i="1" kern="0" dirty="0"/>
              <a:t>Important URLS</a:t>
            </a:r>
          </a:p>
        </p:txBody>
      </p:sp>
      <p:sp>
        <p:nvSpPr>
          <p:cNvPr id="6" name="Slide Number Placeholder 5"/>
          <p:cNvSpPr>
            <a:spLocks noGrp="1"/>
          </p:cNvSpPr>
          <p:nvPr>
            <p:ph type="sldNum" sz="quarter" idx="10"/>
          </p:nvPr>
        </p:nvSpPr>
        <p:spPr/>
        <p:txBody>
          <a:bodyPr/>
          <a:lstStyle/>
          <a:p>
            <a:fld id="{E8FDC144-A081-4F72-9041-DA3C66407785}" type="slidenum">
              <a:rPr lang="en-US" smtClean="0"/>
              <a:pPr/>
              <a:t>33</a:t>
            </a:fld>
            <a:endParaRPr lang="en-US" dirty="0"/>
          </a:p>
        </p:txBody>
      </p:sp>
    </p:spTree>
    <p:extLst>
      <p:ext uri="{BB962C8B-B14F-4D97-AF65-F5344CB8AC3E}">
        <p14:creationId xmlns:p14="http://schemas.microsoft.com/office/powerpoint/2010/main" val="2932225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lgn="ctr">
              <a:buNone/>
            </a:pPr>
            <a:r>
              <a:rPr lang="en-US" dirty="0"/>
              <a:t>Ana Greene</a:t>
            </a:r>
          </a:p>
          <a:p>
            <a:pPr marL="0" indent="0" algn="ctr">
              <a:buNone/>
            </a:pPr>
            <a:r>
              <a:rPr lang="en-US" dirty="0"/>
              <a:t>EDG Program Manager</a:t>
            </a:r>
          </a:p>
          <a:p>
            <a:pPr marL="0" indent="0" algn="ctr">
              <a:buNone/>
            </a:pPr>
            <a:r>
              <a:rPr lang="en-US" dirty="0"/>
              <a:t>Greene.Ana@epa.gov</a:t>
            </a:r>
          </a:p>
          <a:p>
            <a:endParaRPr lang="en-US" dirty="0"/>
          </a:p>
          <a:p>
            <a:endParaRPr lang="en-US" dirty="0"/>
          </a:p>
        </p:txBody>
      </p:sp>
      <p:sp>
        <p:nvSpPr>
          <p:cNvPr id="4" name="Slide Number Placeholder 3"/>
          <p:cNvSpPr>
            <a:spLocks noGrp="1"/>
          </p:cNvSpPr>
          <p:nvPr>
            <p:ph type="sldNum" sz="quarter" idx="10"/>
          </p:nvPr>
        </p:nvSpPr>
        <p:spPr/>
        <p:txBody>
          <a:bodyPr/>
          <a:lstStyle/>
          <a:p>
            <a:fld id="{E8FDC144-A081-4F72-9041-DA3C66407785}" type="slidenum">
              <a:rPr lang="en-US" smtClean="0"/>
              <a:pPr/>
              <a:t>34</a:t>
            </a:fld>
            <a:endParaRPr lang="en-US" dirty="0"/>
          </a:p>
        </p:txBody>
      </p:sp>
    </p:spTree>
    <p:extLst>
      <p:ext uri="{BB962C8B-B14F-4D97-AF65-F5344CB8AC3E}">
        <p14:creationId xmlns:p14="http://schemas.microsoft.com/office/powerpoint/2010/main" val="373784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4</a:t>
            </a:fld>
            <a:endParaRPr lang="en-US" dirty="0"/>
          </a:p>
        </p:txBody>
      </p:sp>
      <p:sp>
        <p:nvSpPr>
          <p:cNvPr id="6" name="Title 1"/>
          <p:cNvSpPr txBox="1">
            <a:spLocks/>
          </p:cNvSpPr>
          <p:nvPr/>
        </p:nvSpPr>
        <p:spPr>
          <a:xfrm>
            <a:off x="3124200" y="304800"/>
            <a:ext cx="58674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What’s new?</a:t>
            </a:r>
            <a:endParaRPr lang="en-US" sz="4000" i="1" kern="0" dirty="0"/>
          </a:p>
        </p:txBody>
      </p:sp>
      <p:sp>
        <p:nvSpPr>
          <p:cNvPr id="3" name="TextBox 2"/>
          <p:cNvSpPr txBox="1"/>
          <p:nvPr/>
        </p:nvSpPr>
        <p:spPr>
          <a:xfrm>
            <a:off x="-114300" y="1219200"/>
            <a:ext cx="8915400" cy="2123658"/>
          </a:xfrm>
          <a:prstGeom prst="rect">
            <a:avLst/>
          </a:prstGeom>
          <a:noFill/>
        </p:spPr>
        <p:txBody>
          <a:bodyPr wrap="square" rtlCol="0">
            <a:spAutoFit/>
          </a:bodyPr>
          <a:lstStyle/>
          <a:p>
            <a:pPr lvl="1"/>
            <a:r>
              <a:rPr lang="en-US" b="1" dirty="0">
                <a:solidFill>
                  <a:srgbClr val="1870B1"/>
                </a:solidFill>
              </a:rPr>
              <a:t>EME v5.0 New Features:</a:t>
            </a:r>
          </a:p>
          <a:p>
            <a:pPr lvl="1"/>
            <a:endParaRPr lang="en-US" sz="1800" dirty="0"/>
          </a:p>
          <a:p>
            <a:pPr marL="800100" lvl="1" indent="-342900">
              <a:buFont typeface="Arial" panose="020B0604020202020204" pitchFamily="34" charset="0"/>
              <a:buChar char="•"/>
            </a:pPr>
            <a:r>
              <a:rPr lang="en-US" sz="1800" dirty="0">
                <a:solidFill>
                  <a:schemeClr val="bg2">
                    <a:lumMod val="75000"/>
                  </a:schemeClr>
                </a:solidFill>
                <a:latin typeface="+mn-lt"/>
              </a:rPr>
              <a:t>It is integrated with </a:t>
            </a:r>
            <a:r>
              <a:rPr lang="en-US" sz="1800" dirty="0" err="1">
                <a:solidFill>
                  <a:schemeClr val="bg2">
                    <a:lumMod val="75000"/>
                  </a:schemeClr>
                </a:solidFill>
                <a:latin typeface="+mn-lt"/>
              </a:rPr>
              <a:t>Esri</a:t>
            </a:r>
            <a:r>
              <a:rPr lang="en-US" sz="1800" dirty="0">
                <a:solidFill>
                  <a:schemeClr val="bg2">
                    <a:lumMod val="75000"/>
                  </a:schemeClr>
                </a:solidFill>
                <a:latin typeface="+mn-lt"/>
              </a:rPr>
              <a:t> ArcGIS 10.4 and </a:t>
            </a:r>
            <a:r>
              <a:rPr lang="en-US" sz="1800" dirty="0" err="1">
                <a:solidFill>
                  <a:schemeClr val="bg2">
                    <a:lumMod val="75000"/>
                  </a:schemeClr>
                </a:solidFill>
                <a:latin typeface="+mn-lt"/>
              </a:rPr>
              <a:t>ArcCatalog</a:t>
            </a:r>
            <a:r>
              <a:rPr lang="en-US" sz="1800" dirty="0">
                <a:solidFill>
                  <a:schemeClr val="bg2">
                    <a:lumMod val="75000"/>
                  </a:schemeClr>
                </a:solidFill>
                <a:latin typeface="+mn-lt"/>
              </a:rPr>
              <a:t> metadata Editing Tools</a:t>
            </a:r>
          </a:p>
          <a:p>
            <a:pPr marL="800100" lvl="1" indent="-342900">
              <a:buFont typeface="Arial" panose="020B0604020202020204" pitchFamily="34" charset="0"/>
              <a:buChar char="•"/>
            </a:pPr>
            <a:r>
              <a:rPr lang="en-US" sz="1800" dirty="0">
                <a:solidFill>
                  <a:schemeClr val="bg2">
                    <a:lumMod val="75000"/>
                  </a:schemeClr>
                </a:solidFill>
                <a:latin typeface="+mn-lt"/>
              </a:rPr>
              <a:t>Fully implements the ISO metadata standard</a:t>
            </a:r>
          </a:p>
          <a:p>
            <a:pPr marL="800100" lvl="1" indent="-342900">
              <a:buFont typeface="Arial" panose="020B0604020202020204" pitchFamily="34" charset="0"/>
              <a:buChar char="•"/>
            </a:pPr>
            <a:r>
              <a:rPr lang="en-US" sz="1800" dirty="0">
                <a:solidFill>
                  <a:schemeClr val="bg2">
                    <a:lumMod val="75000"/>
                  </a:schemeClr>
                </a:solidFill>
                <a:latin typeface="+mn-lt"/>
              </a:rPr>
              <a:t>Metadata Field entries meet all Data.gov compliance requirements</a:t>
            </a:r>
          </a:p>
          <a:p>
            <a:pPr marL="800100" lvl="1" indent="-342900">
              <a:buFont typeface="Arial" panose="020B0604020202020204" pitchFamily="34" charset="0"/>
              <a:buChar char="•"/>
            </a:pPr>
            <a:r>
              <a:rPr lang="en-US" sz="1800" dirty="0">
                <a:solidFill>
                  <a:schemeClr val="bg2">
                    <a:lumMod val="75000"/>
                  </a:schemeClr>
                </a:solidFill>
                <a:latin typeface="+mn-lt"/>
              </a:rPr>
              <a:t>EPA specific dropdowns provided for many fields </a:t>
            </a:r>
          </a:p>
          <a:p>
            <a:pPr marL="800100" lvl="1" indent="-342900">
              <a:buFont typeface="Arial" panose="020B0604020202020204" pitchFamily="34" charset="0"/>
              <a:buChar char="•"/>
            </a:pPr>
            <a:r>
              <a:rPr lang="en-US" sz="1800" dirty="0">
                <a:solidFill>
                  <a:schemeClr val="bg2">
                    <a:lumMod val="75000"/>
                  </a:schemeClr>
                </a:solidFill>
                <a:latin typeface="+mn-lt"/>
              </a:rPr>
              <a:t>Mandatory fields highlighted</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580256"/>
            <a:ext cx="5486400" cy="2744344"/>
          </a:xfrm>
          <a:prstGeom prst="rect">
            <a:avLst/>
          </a:prstGeom>
          <a:solidFill>
            <a:srgbClr val="FFFFFF">
              <a:shade val="85000"/>
            </a:srgbClr>
          </a:solidFill>
          <a:ln w="19050" cap="sq">
            <a:solidFill>
              <a:srgbClr val="1870B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599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5</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What’s New? </a:t>
            </a:r>
            <a:endParaRPr lang="en-US" sz="4000" i="1" kern="0" dirty="0"/>
          </a:p>
        </p:txBody>
      </p:sp>
      <p:sp>
        <p:nvSpPr>
          <p:cNvPr id="4" name="TextBox 3"/>
          <p:cNvSpPr txBox="1"/>
          <p:nvPr/>
        </p:nvSpPr>
        <p:spPr>
          <a:xfrm>
            <a:off x="685800" y="1371600"/>
            <a:ext cx="7696200" cy="4524315"/>
          </a:xfrm>
          <a:prstGeom prst="rect">
            <a:avLst/>
          </a:prstGeom>
          <a:noFill/>
        </p:spPr>
        <p:txBody>
          <a:bodyPr wrap="square" rtlCol="0">
            <a:spAutoFit/>
          </a:bodyPr>
          <a:lstStyle/>
          <a:p>
            <a:pPr lvl="0"/>
            <a:r>
              <a:rPr lang="en-US" b="1" dirty="0">
                <a:solidFill>
                  <a:srgbClr val="1870B1"/>
                </a:solidFill>
              </a:rPr>
              <a:t>Benefits of using EME 5.0:</a:t>
            </a:r>
          </a:p>
          <a:p>
            <a:pPr lvl="0"/>
            <a:endParaRPr lang="en-US" b="1" dirty="0">
              <a:solidFill>
                <a:srgbClr val="1870B1"/>
              </a:solidFill>
            </a:endParaRPr>
          </a:p>
          <a:p>
            <a:pPr marL="457200" lvl="0" indent="-457200">
              <a:buFont typeface="+mj-lt"/>
              <a:buAutoNum type="arabicPeriod"/>
            </a:pPr>
            <a:r>
              <a:rPr lang="en-US" sz="2000" dirty="0">
                <a:solidFill>
                  <a:schemeClr val="bg2">
                    <a:lumMod val="75000"/>
                  </a:schemeClr>
                </a:solidFill>
                <a:latin typeface="+mn-lt"/>
              </a:rPr>
              <a:t>Integration of metadata with geospatial datasets</a:t>
            </a:r>
          </a:p>
          <a:p>
            <a:pPr marL="1371600" lvl="2" indent="-457200">
              <a:buFont typeface="Arial" panose="020B0604020202020204" pitchFamily="34" charset="0"/>
              <a:buChar char="•"/>
            </a:pPr>
            <a:r>
              <a:rPr lang="en-US" sz="2000" dirty="0">
                <a:solidFill>
                  <a:schemeClr val="bg2">
                    <a:lumMod val="75000"/>
                  </a:schemeClr>
                </a:solidFill>
                <a:latin typeface="+mn-lt"/>
              </a:rPr>
              <a:t>Bounding box coordinates</a:t>
            </a:r>
          </a:p>
          <a:p>
            <a:pPr marL="1371600" lvl="2" indent="-457200">
              <a:buFont typeface="Arial" panose="020B0604020202020204" pitchFamily="34" charset="0"/>
              <a:buChar char="•"/>
            </a:pPr>
            <a:r>
              <a:rPr lang="en-US" sz="2000" dirty="0">
                <a:solidFill>
                  <a:schemeClr val="bg2">
                    <a:lumMod val="75000"/>
                  </a:schemeClr>
                </a:solidFill>
                <a:latin typeface="+mn-lt"/>
              </a:rPr>
              <a:t>Spatial reference</a:t>
            </a:r>
          </a:p>
          <a:p>
            <a:pPr marL="1371600" lvl="2" indent="-457200">
              <a:buFont typeface="Arial" panose="020B0604020202020204" pitchFamily="34" charset="0"/>
              <a:buChar char="•"/>
            </a:pPr>
            <a:r>
              <a:rPr lang="en-US" sz="2000" dirty="0">
                <a:solidFill>
                  <a:schemeClr val="bg2">
                    <a:lumMod val="75000"/>
                  </a:schemeClr>
                </a:solidFill>
                <a:latin typeface="+mn-lt"/>
              </a:rPr>
              <a:t>Spatial data representation</a:t>
            </a:r>
          </a:p>
          <a:p>
            <a:pPr marL="1371600" lvl="2" indent="-457200">
              <a:buFont typeface="Arial" panose="020B0604020202020204" pitchFamily="34" charset="0"/>
              <a:buChar char="•"/>
            </a:pPr>
            <a:r>
              <a:rPr lang="en-US" sz="2000" dirty="0">
                <a:solidFill>
                  <a:schemeClr val="bg2">
                    <a:lumMod val="75000"/>
                  </a:schemeClr>
                </a:solidFill>
                <a:latin typeface="+mn-lt"/>
              </a:rPr>
              <a:t>Attributes</a:t>
            </a:r>
          </a:p>
          <a:p>
            <a:pPr marL="1371600" lvl="2" indent="-457200">
              <a:buFont typeface="Arial" panose="020B0604020202020204" pitchFamily="34" charset="0"/>
              <a:buChar char="•"/>
            </a:pPr>
            <a:r>
              <a:rPr lang="en-US" sz="2000" dirty="0">
                <a:solidFill>
                  <a:schemeClr val="bg2">
                    <a:lumMod val="75000"/>
                  </a:schemeClr>
                </a:solidFill>
                <a:latin typeface="+mn-lt"/>
              </a:rPr>
              <a:t>Geoprocessing history</a:t>
            </a:r>
          </a:p>
          <a:p>
            <a:pPr marL="457200" indent="-457200">
              <a:buFont typeface="+mj-lt"/>
              <a:buAutoNum type="arabicPeriod"/>
            </a:pPr>
            <a:r>
              <a:rPr lang="en-US" sz="2000" dirty="0">
                <a:solidFill>
                  <a:schemeClr val="bg2">
                    <a:lumMod val="75000"/>
                  </a:schemeClr>
                </a:solidFill>
                <a:latin typeface="+mn-lt"/>
              </a:rPr>
              <a:t>Real-time validation</a:t>
            </a:r>
          </a:p>
          <a:p>
            <a:pPr marL="457200" indent="-457200">
              <a:buFont typeface="+mj-lt"/>
              <a:buAutoNum type="arabicPeriod"/>
            </a:pPr>
            <a:r>
              <a:rPr lang="en-US" sz="2000" dirty="0">
                <a:solidFill>
                  <a:schemeClr val="bg2">
                    <a:lumMod val="75000"/>
                  </a:schemeClr>
                </a:solidFill>
                <a:latin typeface="+mn-lt"/>
              </a:rPr>
              <a:t>Consolidation of records (only one metadata record required for all distribution methods):</a:t>
            </a:r>
          </a:p>
          <a:p>
            <a:pPr marL="1257300" lvl="2" indent="-342900">
              <a:buFont typeface="Arial" panose="020B0604020202020204" pitchFamily="34" charset="0"/>
              <a:buChar char="•"/>
            </a:pPr>
            <a:r>
              <a:rPr lang="en-US" sz="2000" dirty="0">
                <a:solidFill>
                  <a:schemeClr val="bg2">
                    <a:lumMod val="75000"/>
                  </a:schemeClr>
                </a:solidFill>
                <a:latin typeface="+mn-lt"/>
              </a:rPr>
              <a:t>Web service</a:t>
            </a:r>
          </a:p>
          <a:p>
            <a:pPr marL="1257300" lvl="2" indent="-342900">
              <a:buFont typeface="Arial" panose="020B0604020202020204" pitchFamily="34" charset="0"/>
              <a:buChar char="•"/>
            </a:pPr>
            <a:r>
              <a:rPr lang="en-US" sz="2000" dirty="0">
                <a:solidFill>
                  <a:schemeClr val="bg2">
                    <a:lumMod val="75000"/>
                  </a:schemeClr>
                </a:solidFill>
                <a:latin typeface="+mn-lt"/>
              </a:rPr>
              <a:t>Data download</a:t>
            </a:r>
          </a:p>
          <a:p>
            <a:pPr marL="457200" lvl="0" indent="-457200">
              <a:buFont typeface="+mj-lt"/>
              <a:buAutoNum type="arabicPeriod"/>
            </a:pPr>
            <a:r>
              <a:rPr lang="en-US" sz="2000" dirty="0">
                <a:solidFill>
                  <a:schemeClr val="bg2">
                    <a:lumMod val="75000"/>
                  </a:schemeClr>
                </a:solidFill>
                <a:latin typeface="+mn-lt"/>
              </a:rPr>
              <a:t>Best practices guidance included in tool</a:t>
            </a:r>
          </a:p>
        </p:txBody>
      </p:sp>
    </p:spTree>
    <p:extLst>
      <p:ext uri="{BB962C8B-B14F-4D97-AF65-F5344CB8AC3E}">
        <p14:creationId xmlns:p14="http://schemas.microsoft.com/office/powerpoint/2010/main" val="289556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6</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endParaRPr lang="en-US" sz="4000" i="1" kern="0" dirty="0"/>
          </a:p>
        </p:txBody>
      </p:sp>
      <p:sp>
        <p:nvSpPr>
          <p:cNvPr id="8" name="Title 1"/>
          <p:cNvSpPr txBox="1">
            <a:spLocks/>
          </p:cNvSpPr>
          <p:nvPr/>
        </p:nvSpPr>
        <p:spPr>
          <a:xfrm>
            <a:off x="3048000" y="4572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9" name="TextBox 8"/>
          <p:cNvSpPr txBox="1"/>
          <p:nvPr/>
        </p:nvSpPr>
        <p:spPr>
          <a:xfrm>
            <a:off x="228600" y="1799576"/>
            <a:ext cx="3505200" cy="2391424"/>
          </a:xfrm>
          <a:prstGeom prst="rect">
            <a:avLst/>
          </a:prstGeom>
          <a:noFill/>
        </p:spPr>
        <p:txBody>
          <a:bodyPr wrap="square" rtlCol="0">
            <a:spAutoFit/>
          </a:bodyPr>
          <a:lstStyle/>
          <a:p>
            <a:pPr lvl="0"/>
            <a:r>
              <a:rPr lang="en-US" b="1" dirty="0">
                <a:solidFill>
                  <a:srgbClr val="1870B1"/>
                </a:solidFill>
              </a:rPr>
              <a:t>Download EME 5.0:</a:t>
            </a:r>
          </a:p>
          <a:p>
            <a:endParaRPr lang="en-US" b="1" dirty="0">
              <a:solidFill>
                <a:srgbClr val="1870B1"/>
              </a:solidFill>
            </a:endParaRPr>
          </a:p>
          <a:p>
            <a:pPr marL="457200" indent="-457200">
              <a:buFont typeface="+mj-lt"/>
              <a:buAutoNum type="arabicPeriod"/>
            </a:pPr>
            <a:r>
              <a:rPr lang="en-US" sz="2000" dirty="0">
                <a:solidFill>
                  <a:schemeClr val="bg2">
                    <a:lumMod val="75000"/>
                  </a:schemeClr>
                </a:solidFill>
                <a:latin typeface="+mn-lt"/>
                <a:hlinkClick r:id="rId3"/>
              </a:rPr>
              <a:t>Visit New EME Website!</a:t>
            </a:r>
            <a:endParaRPr lang="en-US" sz="2000" dirty="0">
              <a:solidFill>
                <a:schemeClr val="bg2">
                  <a:lumMod val="75000"/>
                </a:schemeClr>
              </a:solidFill>
              <a:latin typeface="+mn-lt"/>
            </a:endParaRPr>
          </a:p>
          <a:p>
            <a:pPr marL="457200" indent="-457200">
              <a:buFont typeface="+mj-lt"/>
              <a:buAutoNum type="arabicPeriod"/>
            </a:pPr>
            <a:endParaRPr lang="en-US" sz="2000" dirty="0">
              <a:solidFill>
                <a:schemeClr val="bg2">
                  <a:lumMod val="75000"/>
                </a:schemeClr>
              </a:solidFill>
              <a:latin typeface="+mn-lt"/>
            </a:endParaRPr>
          </a:p>
          <a:p>
            <a:pPr marL="457200" indent="-457200">
              <a:buFont typeface="+mj-lt"/>
              <a:buAutoNum type="arabicPeriod"/>
            </a:pPr>
            <a:r>
              <a:rPr lang="en-US" sz="2000" dirty="0">
                <a:solidFill>
                  <a:schemeClr val="bg2">
                    <a:lumMod val="75000"/>
                  </a:schemeClr>
                </a:solidFill>
                <a:latin typeface="+mn-lt"/>
                <a:hlinkClick r:id="rId4"/>
              </a:rPr>
              <a:t>Download Installation package</a:t>
            </a:r>
            <a:endParaRPr lang="en-US" sz="2000" dirty="0">
              <a:solidFill>
                <a:schemeClr val="bg2">
                  <a:lumMod val="75000"/>
                </a:schemeClr>
              </a:solidFill>
              <a:latin typeface="+mn-lt"/>
            </a:endParaRPr>
          </a:p>
          <a:p>
            <a:pPr marR="0" lvl="1">
              <a:lnSpc>
                <a:spcPct val="107000"/>
              </a:lnSpc>
              <a:spcBef>
                <a:spcPts val="0"/>
              </a:spcBef>
              <a:spcAft>
                <a:spcPts val="800"/>
              </a:spcAft>
            </a:pPr>
            <a:endParaRPr lang="en-US" sz="2000" u="sng" dirty="0">
              <a:solidFill>
                <a:schemeClr val="bg2">
                  <a:lumMod val="75000"/>
                </a:schemeClr>
              </a:solidFill>
              <a:latin typeface="+mn-lt"/>
              <a:ea typeface="Calibri" panose="020F0502020204030204" pitchFamily="34" charset="0"/>
              <a:cs typeface="Times New Roman" panose="02020603050405020304" pitchFamily="18" charset="0"/>
            </a:endParaRPr>
          </a:p>
        </p:txBody>
      </p:sp>
      <p:pic>
        <p:nvPicPr>
          <p:cNvPr id="3" name="Picture 2"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2362199"/>
            <a:ext cx="4724400" cy="3421117"/>
          </a:xfrm>
          <a:prstGeom prst="rect">
            <a:avLst/>
          </a:prstGeom>
          <a:ln w="28575">
            <a:solidFill>
              <a:srgbClr val="1870B1"/>
            </a:solidFill>
          </a:ln>
        </p:spPr>
      </p:pic>
    </p:spTree>
    <p:extLst>
      <p:ext uri="{BB962C8B-B14F-4D97-AF65-F5344CB8AC3E}">
        <p14:creationId xmlns:p14="http://schemas.microsoft.com/office/powerpoint/2010/main" val="26249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7</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659296" y="1143000"/>
            <a:ext cx="7696200" cy="2024144"/>
          </a:xfrm>
          <a:prstGeom prst="rect">
            <a:avLst/>
          </a:prstGeom>
          <a:noFill/>
        </p:spPr>
        <p:txBody>
          <a:bodyPr wrap="square" rtlCol="0">
            <a:spAutoFit/>
          </a:bodyPr>
          <a:lstStyle/>
          <a:p>
            <a:pPr lvl="0"/>
            <a:r>
              <a:rPr lang="en-US" b="1" dirty="0">
                <a:solidFill>
                  <a:srgbClr val="1870B1"/>
                </a:solidFill>
              </a:rPr>
              <a:t>Installing EME 5.0:</a:t>
            </a:r>
          </a:p>
          <a:p>
            <a:pPr lvl="0"/>
            <a:endParaRPr lang="en-US" b="1" dirty="0">
              <a:solidFill>
                <a:srgbClr val="1870B1"/>
              </a:solidFill>
            </a:endParaRPr>
          </a:p>
          <a:p>
            <a:pPr marL="457200" indent="-457200">
              <a:lnSpc>
                <a:spcPct val="107000"/>
              </a:lnSpc>
              <a:spcBef>
                <a:spcPts val="0"/>
              </a:spcBef>
              <a:spcAft>
                <a:spcPts val="800"/>
              </a:spcAft>
              <a:buFont typeface="+mj-lt"/>
              <a:buAutoNum type="arabicPeriod"/>
            </a:pPr>
            <a:r>
              <a:rPr lang="en-US" sz="2000" dirty="0">
                <a:solidFill>
                  <a:schemeClr val="bg2">
                    <a:lumMod val="75000"/>
                  </a:schemeClr>
                </a:solidFill>
                <a:latin typeface="+mn-lt"/>
                <a:ea typeface="Calibri" panose="020F0502020204030204" pitchFamily="34" charset="0"/>
                <a:cs typeface="Times New Roman" panose="02020603050405020304" pitchFamily="18" charset="0"/>
              </a:rPr>
              <a:t>Uninstall old versions of EME 5.0</a:t>
            </a:r>
          </a:p>
          <a:p>
            <a:pPr marL="457200" indent="-457200">
              <a:lnSpc>
                <a:spcPct val="107000"/>
              </a:lnSpc>
              <a:spcBef>
                <a:spcPts val="0"/>
              </a:spcBef>
              <a:spcAft>
                <a:spcPts val="800"/>
              </a:spcAft>
              <a:buFont typeface="+mj-lt"/>
              <a:buAutoNum type="arabicPeriod"/>
            </a:pPr>
            <a:r>
              <a:rPr lang="en-US" sz="2000" dirty="0">
                <a:solidFill>
                  <a:schemeClr val="bg2">
                    <a:lumMod val="75000"/>
                  </a:schemeClr>
                </a:solidFill>
                <a:latin typeface="+mn-lt"/>
                <a:ea typeface="Calibri" panose="020F0502020204030204" pitchFamily="34" charset="0"/>
                <a:cs typeface="Times New Roman" panose="02020603050405020304" pitchFamily="18" charset="0"/>
              </a:rPr>
              <a:t>Run the installation file</a:t>
            </a:r>
          </a:p>
          <a:p>
            <a:pPr marL="457200" indent="-457200">
              <a:lnSpc>
                <a:spcPct val="107000"/>
              </a:lnSpc>
              <a:spcBef>
                <a:spcPts val="0"/>
              </a:spcBef>
              <a:spcAft>
                <a:spcPts val="800"/>
              </a:spcAft>
              <a:buFont typeface="+mj-lt"/>
              <a:buAutoNum type="arabicPeriod"/>
            </a:pPr>
            <a:r>
              <a:rPr lang="en-US" sz="2000" dirty="0">
                <a:solidFill>
                  <a:schemeClr val="bg2">
                    <a:lumMod val="75000"/>
                  </a:schemeClr>
                </a:solidFill>
                <a:latin typeface="+mn-lt"/>
                <a:ea typeface="Calibri" panose="020F0502020204030204" pitchFamily="34" charset="0"/>
                <a:cs typeface="Times New Roman" panose="02020603050405020304" pitchFamily="18" charset="0"/>
              </a:rPr>
              <a:t>It is not necessary to uninstall versions of EME prior to 5.0</a:t>
            </a:r>
          </a:p>
        </p:txBody>
      </p:sp>
      <p:sp>
        <p:nvSpPr>
          <p:cNvPr id="5" name="TextBox 4"/>
          <p:cNvSpPr txBox="1"/>
          <p:nvPr/>
        </p:nvSpPr>
        <p:spPr>
          <a:xfrm>
            <a:off x="685800" y="5638800"/>
            <a:ext cx="7772400" cy="954107"/>
          </a:xfrm>
          <a:prstGeom prst="rect">
            <a:avLst/>
          </a:prstGeom>
          <a:noFill/>
        </p:spPr>
        <p:txBody>
          <a:bodyPr wrap="square" rtlCol="0">
            <a:spAutoFit/>
          </a:bodyPr>
          <a:lstStyle/>
          <a:p>
            <a:r>
              <a:rPr lang="en-US" sz="1800" i="1" dirty="0">
                <a:solidFill>
                  <a:srgbClr val="FF5050"/>
                </a:solidFill>
                <a:latin typeface="+mn-lt"/>
              </a:rPr>
              <a:t>Note: You may receive a security notice when installing EME 5.0, this can be ignored. The install package was scanned and no risks were identified.</a:t>
            </a:r>
          </a:p>
          <a:p>
            <a:endParaRPr lang="en-US" sz="2000" dirty="0"/>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592" y="3225547"/>
            <a:ext cx="3329608" cy="2376486"/>
          </a:xfrm>
          <a:prstGeom prst="rect">
            <a:avLst/>
          </a:prstGeom>
          <a:ln w="22225">
            <a:solidFill>
              <a:srgbClr val="1870B1"/>
            </a:solidFill>
          </a:ln>
        </p:spPr>
      </p:pic>
    </p:spTree>
    <p:extLst>
      <p:ext uri="{BB962C8B-B14F-4D97-AF65-F5344CB8AC3E}">
        <p14:creationId xmlns:p14="http://schemas.microsoft.com/office/powerpoint/2010/main" val="267313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8</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4724400" cy="3908762"/>
          </a:xfrm>
          <a:prstGeom prst="rect">
            <a:avLst/>
          </a:prstGeom>
          <a:noFill/>
        </p:spPr>
        <p:txBody>
          <a:bodyPr wrap="square" rtlCol="0">
            <a:spAutoFit/>
          </a:bodyPr>
          <a:lstStyle/>
          <a:p>
            <a:pPr lvl="0"/>
            <a:r>
              <a:rPr lang="en-US" b="1" dirty="0">
                <a:solidFill>
                  <a:srgbClr val="1870B1"/>
                </a:solidFill>
              </a:rPr>
              <a:t>Enable New EME Tools:</a:t>
            </a:r>
          </a:p>
          <a:p>
            <a:pPr lvl="0"/>
            <a:endParaRPr lang="en-US" b="1" dirty="0">
              <a:solidFill>
                <a:srgbClr val="1870B1"/>
              </a:solidFill>
            </a:endParaRPr>
          </a:p>
          <a:p>
            <a:pPr marL="914400" lvl="1" indent="-457200">
              <a:buFont typeface="+mj-lt"/>
              <a:buAutoNum type="arabicPeriod"/>
            </a:pPr>
            <a:r>
              <a:rPr lang="en-US" sz="2000" dirty="0">
                <a:solidFill>
                  <a:schemeClr val="bg2">
                    <a:lumMod val="75000"/>
                  </a:schemeClr>
                </a:solidFill>
                <a:latin typeface="+mn-lt"/>
              </a:rPr>
              <a:t>Open </a:t>
            </a:r>
            <a:r>
              <a:rPr lang="en-US" sz="2000" dirty="0" err="1">
                <a:solidFill>
                  <a:schemeClr val="bg2">
                    <a:lumMod val="75000"/>
                  </a:schemeClr>
                </a:solidFill>
                <a:latin typeface="+mn-lt"/>
              </a:rPr>
              <a:t>ArcCatalog</a:t>
            </a:r>
            <a:r>
              <a:rPr lang="en-US" sz="2000" dirty="0">
                <a:solidFill>
                  <a:schemeClr val="bg2">
                    <a:lumMod val="75000"/>
                  </a:schemeClr>
                </a:solidFill>
                <a:latin typeface="+mn-lt"/>
              </a:rPr>
              <a:t> </a:t>
            </a:r>
            <a:r>
              <a:rPr lang="en-US" sz="2000" dirty="0">
                <a:solidFill>
                  <a:schemeClr val="bg2">
                    <a:lumMod val="75000"/>
                  </a:schemeClr>
                </a:solidFill>
                <a:latin typeface="+mn-lt"/>
                <a:sym typeface="Wingdings" panose="05000000000000000000" pitchFamily="2" charset="2"/>
              </a:rPr>
              <a:t></a:t>
            </a:r>
            <a:r>
              <a:rPr lang="en-US" sz="2000" dirty="0">
                <a:solidFill>
                  <a:schemeClr val="bg2">
                    <a:lumMod val="75000"/>
                  </a:schemeClr>
                </a:solidFill>
                <a:latin typeface="+mn-lt"/>
              </a:rPr>
              <a:t> Customize menu </a:t>
            </a:r>
            <a:r>
              <a:rPr lang="en-US" sz="2000" dirty="0">
                <a:solidFill>
                  <a:schemeClr val="bg2">
                    <a:lumMod val="75000"/>
                  </a:schemeClr>
                </a:solidFill>
                <a:latin typeface="+mn-lt"/>
                <a:sym typeface="Wingdings" panose="05000000000000000000" pitchFamily="2" charset="2"/>
              </a:rPr>
              <a:t></a:t>
            </a:r>
            <a:r>
              <a:rPr lang="en-US" sz="2000" dirty="0">
                <a:solidFill>
                  <a:schemeClr val="bg2">
                    <a:lumMod val="75000"/>
                  </a:schemeClr>
                </a:solidFill>
                <a:latin typeface="+mn-lt"/>
              </a:rPr>
              <a:t> </a:t>
            </a:r>
            <a:r>
              <a:rPr lang="en-US" sz="2000" dirty="0" err="1">
                <a:solidFill>
                  <a:schemeClr val="bg2">
                    <a:lumMod val="75000"/>
                  </a:schemeClr>
                </a:solidFill>
                <a:latin typeface="+mn-lt"/>
              </a:rPr>
              <a:t>ArcCatalog</a:t>
            </a:r>
            <a:r>
              <a:rPr lang="en-US" sz="2000" dirty="0">
                <a:solidFill>
                  <a:schemeClr val="bg2">
                    <a:lumMod val="75000"/>
                  </a:schemeClr>
                </a:solidFill>
                <a:latin typeface="+mn-lt"/>
              </a:rPr>
              <a:t> Options </a:t>
            </a:r>
            <a:r>
              <a:rPr lang="en-US" sz="2000" dirty="0">
                <a:solidFill>
                  <a:schemeClr val="bg2">
                    <a:lumMod val="75000"/>
                  </a:schemeClr>
                </a:solidFill>
                <a:latin typeface="+mn-lt"/>
                <a:sym typeface="Wingdings" panose="05000000000000000000" pitchFamily="2" charset="2"/>
              </a:rPr>
              <a:t></a:t>
            </a:r>
            <a:r>
              <a:rPr lang="en-US" sz="2000" dirty="0">
                <a:solidFill>
                  <a:schemeClr val="bg2">
                    <a:lumMod val="75000"/>
                  </a:schemeClr>
                </a:solidFill>
                <a:latin typeface="+mn-lt"/>
              </a:rPr>
              <a:t> Metadata</a:t>
            </a:r>
          </a:p>
          <a:p>
            <a:pPr marL="914400" lvl="1" indent="-457200">
              <a:buFont typeface="+mj-lt"/>
              <a:buAutoNum type="arabicPeriod"/>
            </a:pPr>
            <a:endParaRPr lang="en-US" sz="2000" dirty="0">
              <a:solidFill>
                <a:schemeClr val="bg2">
                  <a:lumMod val="75000"/>
                </a:schemeClr>
              </a:solidFill>
              <a:latin typeface="+mn-lt"/>
            </a:endParaRPr>
          </a:p>
          <a:p>
            <a:pPr marL="914400" lvl="1" indent="-457200">
              <a:buFont typeface="+mj-lt"/>
              <a:buAutoNum type="arabicPeriod"/>
            </a:pPr>
            <a:r>
              <a:rPr lang="en-US" sz="2000" dirty="0">
                <a:solidFill>
                  <a:schemeClr val="bg2">
                    <a:lumMod val="75000"/>
                  </a:schemeClr>
                </a:solidFill>
                <a:latin typeface="+mn-lt"/>
              </a:rPr>
              <a:t>Select EPA Metadata Specification NAP ISO 19115 2003 as your Metadata Style</a:t>
            </a:r>
          </a:p>
          <a:p>
            <a:pPr marL="914400" lvl="1" indent="-457200">
              <a:buFont typeface="+mj-lt"/>
              <a:buAutoNum type="arabicPeriod"/>
            </a:pPr>
            <a:endParaRPr lang="en-US" sz="2000" dirty="0">
              <a:solidFill>
                <a:schemeClr val="bg2">
                  <a:lumMod val="75000"/>
                </a:schemeClr>
              </a:solidFill>
              <a:latin typeface="+mn-lt"/>
            </a:endParaRPr>
          </a:p>
          <a:p>
            <a:pPr marL="914400" lvl="1" indent="-457200">
              <a:buFont typeface="+mj-lt"/>
              <a:buAutoNum type="arabicPeriod"/>
            </a:pPr>
            <a:r>
              <a:rPr lang="en-US" sz="2000" dirty="0">
                <a:solidFill>
                  <a:schemeClr val="bg2">
                    <a:lumMod val="75000"/>
                  </a:schemeClr>
                </a:solidFill>
                <a:latin typeface="+mn-lt"/>
              </a:rPr>
              <a:t>Uncheck box “Show metadata upgrade prompt”</a:t>
            </a:r>
          </a:p>
        </p:txBody>
      </p:sp>
      <p:grpSp>
        <p:nvGrpSpPr>
          <p:cNvPr id="10" name="Group 9"/>
          <p:cNvGrpSpPr/>
          <p:nvPr/>
        </p:nvGrpSpPr>
        <p:grpSpPr>
          <a:xfrm>
            <a:off x="5025887" y="1300402"/>
            <a:ext cx="3657600" cy="4944823"/>
            <a:chOff x="5025887" y="1300402"/>
            <a:chExt cx="3657600" cy="4944823"/>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887" y="1300402"/>
              <a:ext cx="3657600" cy="4944823"/>
            </a:xfrm>
            <a:prstGeom prst="rect">
              <a:avLst/>
            </a:prstGeom>
            <a:ln w="19050">
              <a:solidFill>
                <a:srgbClr val="1870B1"/>
              </a:solidFill>
            </a:ln>
          </p:spPr>
        </p:pic>
        <p:sp>
          <p:nvSpPr>
            <p:cNvPr id="8" name="Oval 7"/>
            <p:cNvSpPr/>
            <p:nvPr/>
          </p:nvSpPr>
          <p:spPr bwMode="auto">
            <a:xfrm>
              <a:off x="5181600" y="2209800"/>
              <a:ext cx="2971800" cy="5334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9" name="Oval 8"/>
            <p:cNvSpPr/>
            <p:nvPr/>
          </p:nvSpPr>
          <p:spPr bwMode="auto">
            <a:xfrm>
              <a:off x="5188226" y="4038599"/>
              <a:ext cx="1752600" cy="381001"/>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grpSp>
    </p:spTree>
    <p:extLst>
      <p:ext uri="{BB962C8B-B14F-4D97-AF65-F5344CB8AC3E}">
        <p14:creationId xmlns:p14="http://schemas.microsoft.com/office/powerpoint/2010/main" val="30012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AA56380-9F09-4DDA-8771-6075A94841AE}" type="slidenum">
              <a:rPr lang="en-US" smtClean="0"/>
              <a:pPr/>
              <a:t>9</a:t>
            </a:fld>
            <a:endParaRPr lang="en-US" dirty="0"/>
          </a:p>
        </p:txBody>
      </p:sp>
      <p:sp>
        <p:nvSpPr>
          <p:cNvPr id="6" name="Title 1"/>
          <p:cNvSpPr txBox="1">
            <a:spLocks/>
          </p:cNvSpPr>
          <p:nvPr/>
        </p:nvSpPr>
        <p:spPr>
          <a:xfrm>
            <a:off x="2895600" y="304800"/>
            <a:ext cx="6096000" cy="762000"/>
          </a:xfrm>
          <a:prstGeom prst="rect">
            <a:avLst/>
          </a:prstGeom>
        </p:spPr>
        <p:txBody>
          <a:bodyPr/>
          <a:lstStyle>
            <a:lvl1pPr algn="l" rtl="0" eaLnBrk="0" fontAlgn="base" hangingPunct="0">
              <a:spcBef>
                <a:spcPct val="0"/>
              </a:spcBef>
              <a:spcAft>
                <a:spcPct val="0"/>
              </a:spcAft>
              <a:defRPr sz="3500">
                <a:solidFill>
                  <a:srgbClr val="27B14E"/>
                </a:solidFill>
                <a:latin typeface="+mj-lt"/>
                <a:ea typeface="+mj-ea"/>
                <a:cs typeface="+mj-cs"/>
              </a:defRPr>
            </a:lvl1pPr>
            <a:lvl2pPr algn="l" rtl="0" eaLnBrk="0" fontAlgn="base" hangingPunct="0">
              <a:spcBef>
                <a:spcPct val="0"/>
              </a:spcBef>
              <a:spcAft>
                <a:spcPct val="0"/>
              </a:spcAft>
              <a:defRPr sz="3500">
                <a:solidFill>
                  <a:srgbClr val="27B14E"/>
                </a:solidFill>
                <a:latin typeface="Arial" charset="0"/>
                <a:ea typeface="ＭＳ Ｐゴシック" pitchFamily="-32" charset="-128"/>
              </a:defRPr>
            </a:lvl2pPr>
            <a:lvl3pPr algn="l" rtl="0" eaLnBrk="0" fontAlgn="base" hangingPunct="0">
              <a:spcBef>
                <a:spcPct val="0"/>
              </a:spcBef>
              <a:spcAft>
                <a:spcPct val="0"/>
              </a:spcAft>
              <a:defRPr sz="3500">
                <a:solidFill>
                  <a:srgbClr val="27B14E"/>
                </a:solidFill>
                <a:latin typeface="Arial" charset="0"/>
                <a:ea typeface="ＭＳ Ｐゴシック" pitchFamily="-32" charset="-128"/>
              </a:defRPr>
            </a:lvl3pPr>
            <a:lvl4pPr algn="l" rtl="0" eaLnBrk="0" fontAlgn="base" hangingPunct="0">
              <a:spcBef>
                <a:spcPct val="0"/>
              </a:spcBef>
              <a:spcAft>
                <a:spcPct val="0"/>
              </a:spcAft>
              <a:defRPr sz="3500">
                <a:solidFill>
                  <a:srgbClr val="27B14E"/>
                </a:solidFill>
                <a:latin typeface="Arial" charset="0"/>
                <a:ea typeface="ＭＳ Ｐゴシック" pitchFamily="-32" charset="-128"/>
              </a:defRPr>
            </a:lvl4pPr>
            <a:lvl5pPr algn="l" rtl="0" eaLnBrk="0" fontAlgn="base" hangingPunct="0">
              <a:spcBef>
                <a:spcPct val="0"/>
              </a:spcBef>
              <a:spcAft>
                <a:spcPct val="0"/>
              </a:spcAft>
              <a:defRPr sz="3500">
                <a:solidFill>
                  <a:srgbClr val="27B14E"/>
                </a:solidFill>
                <a:latin typeface="Arial" charset="0"/>
                <a:ea typeface="ＭＳ Ｐゴシック" pitchFamily="-32" charset="-128"/>
              </a:defRPr>
            </a:lvl5pPr>
            <a:lvl6pPr marL="457200" algn="l" rtl="0" fontAlgn="base">
              <a:spcBef>
                <a:spcPct val="0"/>
              </a:spcBef>
              <a:spcAft>
                <a:spcPct val="0"/>
              </a:spcAft>
              <a:defRPr sz="3500">
                <a:solidFill>
                  <a:srgbClr val="27B14E"/>
                </a:solidFill>
                <a:latin typeface="Arial" charset="0"/>
                <a:ea typeface="ＭＳ Ｐゴシック" pitchFamily="-32" charset="-128"/>
              </a:defRPr>
            </a:lvl6pPr>
            <a:lvl7pPr marL="914400" algn="l" rtl="0" fontAlgn="base">
              <a:spcBef>
                <a:spcPct val="0"/>
              </a:spcBef>
              <a:spcAft>
                <a:spcPct val="0"/>
              </a:spcAft>
              <a:defRPr sz="3500">
                <a:solidFill>
                  <a:srgbClr val="27B14E"/>
                </a:solidFill>
                <a:latin typeface="Arial" charset="0"/>
                <a:ea typeface="ＭＳ Ｐゴシック" pitchFamily="-32" charset="-128"/>
              </a:defRPr>
            </a:lvl7pPr>
            <a:lvl8pPr marL="1371600" algn="l" rtl="0" fontAlgn="base">
              <a:spcBef>
                <a:spcPct val="0"/>
              </a:spcBef>
              <a:spcAft>
                <a:spcPct val="0"/>
              </a:spcAft>
              <a:defRPr sz="3500">
                <a:solidFill>
                  <a:srgbClr val="27B14E"/>
                </a:solidFill>
                <a:latin typeface="Arial" charset="0"/>
                <a:ea typeface="ＭＳ Ｐゴシック" pitchFamily="-32" charset="-128"/>
              </a:defRPr>
            </a:lvl8pPr>
            <a:lvl9pPr marL="1828800" algn="l" rtl="0" fontAlgn="base">
              <a:spcBef>
                <a:spcPct val="0"/>
              </a:spcBef>
              <a:spcAft>
                <a:spcPct val="0"/>
              </a:spcAft>
              <a:defRPr sz="3500">
                <a:solidFill>
                  <a:srgbClr val="27B14E"/>
                </a:solidFill>
                <a:latin typeface="Arial" charset="0"/>
                <a:ea typeface="ＭＳ Ｐゴシック" pitchFamily="-32" charset="-128"/>
              </a:defRPr>
            </a:lvl9pPr>
          </a:lstStyle>
          <a:p>
            <a:r>
              <a:rPr lang="en-US" sz="4000" kern="0" dirty="0"/>
              <a:t>EME v5.0: Getting Started</a:t>
            </a:r>
            <a:endParaRPr lang="en-US" sz="4000" i="1" kern="0" dirty="0"/>
          </a:p>
        </p:txBody>
      </p:sp>
      <p:sp>
        <p:nvSpPr>
          <p:cNvPr id="4" name="TextBox 3"/>
          <p:cNvSpPr txBox="1"/>
          <p:nvPr/>
        </p:nvSpPr>
        <p:spPr>
          <a:xfrm>
            <a:off x="228600" y="1319748"/>
            <a:ext cx="4724400" cy="4462760"/>
          </a:xfrm>
          <a:prstGeom prst="rect">
            <a:avLst/>
          </a:prstGeom>
          <a:noFill/>
        </p:spPr>
        <p:txBody>
          <a:bodyPr wrap="square" rtlCol="0">
            <a:spAutoFit/>
          </a:bodyPr>
          <a:lstStyle/>
          <a:p>
            <a:pPr lvl="0"/>
            <a:r>
              <a:rPr lang="en-US" b="1" dirty="0">
                <a:solidFill>
                  <a:srgbClr val="1870B1"/>
                </a:solidFill>
              </a:rPr>
              <a:t>EPA Metadata Toolbox:</a:t>
            </a:r>
          </a:p>
          <a:p>
            <a:pPr lvl="0"/>
            <a:endParaRPr lang="en-US" sz="2000" b="1" dirty="0">
              <a:solidFill>
                <a:srgbClr val="1870B1"/>
              </a:solidFill>
            </a:endParaRPr>
          </a:p>
          <a:p>
            <a:pPr marL="342900" lvl="0" indent="-342900">
              <a:buFont typeface="Arial" panose="020B0604020202020204" pitchFamily="34" charset="0"/>
              <a:buChar char="•"/>
            </a:pPr>
            <a:r>
              <a:rPr lang="en-US" sz="2000" dirty="0">
                <a:solidFill>
                  <a:schemeClr val="bg2">
                    <a:lumMod val="75000"/>
                  </a:schemeClr>
                </a:solidFill>
                <a:latin typeface="+mn-lt"/>
              </a:rPr>
              <a:t>Appears in “My Toolboxes” folder in the Catalog Tree</a:t>
            </a:r>
          </a:p>
          <a:p>
            <a:pPr marL="342900" lvl="0" indent="-342900">
              <a:buFont typeface="Arial" panose="020B0604020202020204" pitchFamily="34" charset="0"/>
              <a:buChar char="•"/>
            </a:pPr>
            <a:endParaRPr lang="en-US" sz="2000" dirty="0">
              <a:solidFill>
                <a:schemeClr val="bg2">
                  <a:lumMod val="75000"/>
                </a:schemeClr>
              </a:solidFill>
              <a:latin typeface="+mn-lt"/>
            </a:endParaRPr>
          </a:p>
          <a:p>
            <a:pPr marL="342900" lvl="0" indent="-342900">
              <a:buFont typeface="Arial" panose="020B0604020202020204" pitchFamily="34" charset="0"/>
              <a:buChar char="•"/>
            </a:pPr>
            <a:r>
              <a:rPr lang="en-US" sz="2000" dirty="0">
                <a:solidFill>
                  <a:schemeClr val="bg2">
                    <a:lumMod val="75000"/>
                  </a:schemeClr>
                </a:solidFill>
                <a:latin typeface="+mn-lt"/>
              </a:rPr>
              <a:t>Contains 5 Tools:</a:t>
            </a:r>
          </a:p>
          <a:p>
            <a:pPr marL="800100" lvl="1" indent="-342900">
              <a:buFont typeface="Arial" panose="020B0604020202020204" pitchFamily="34" charset="0"/>
              <a:buChar char="•"/>
            </a:pPr>
            <a:r>
              <a:rPr lang="en-US" sz="2000" dirty="0">
                <a:solidFill>
                  <a:schemeClr val="bg2">
                    <a:lumMod val="75000"/>
                  </a:schemeClr>
                </a:solidFill>
                <a:latin typeface="+mn-lt"/>
              </a:rPr>
              <a:t>EPA Cleanup ArcGIS Record</a:t>
            </a:r>
          </a:p>
          <a:p>
            <a:pPr marL="800100" lvl="1" indent="-342900">
              <a:buFont typeface="Arial" panose="020B0604020202020204" pitchFamily="34" charset="0"/>
              <a:buChar char="•"/>
            </a:pPr>
            <a:r>
              <a:rPr lang="en-US" sz="2000" dirty="0">
                <a:solidFill>
                  <a:schemeClr val="bg2">
                    <a:lumMod val="75000"/>
                  </a:schemeClr>
                </a:solidFill>
                <a:latin typeface="+mn-lt"/>
              </a:rPr>
              <a:t>EPA Upgrade FGDC to ArcGIS</a:t>
            </a:r>
          </a:p>
          <a:p>
            <a:pPr marL="800100" lvl="1" indent="-342900">
              <a:buFont typeface="Arial" panose="020B0604020202020204" pitchFamily="34" charset="0"/>
              <a:buChar char="•"/>
            </a:pPr>
            <a:r>
              <a:rPr lang="en-US" sz="2000" dirty="0">
                <a:solidFill>
                  <a:schemeClr val="bg2">
                    <a:lumMod val="75000"/>
                  </a:schemeClr>
                </a:solidFill>
                <a:latin typeface="+mn-lt"/>
              </a:rPr>
              <a:t>Export ArcGIS Metadata to ISO</a:t>
            </a:r>
          </a:p>
          <a:p>
            <a:pPr marL="800100" lvl="1" indent="-342900">
              <a:buFont typeface="Arial" panose="020B0604020202020204" pitchFamily="34" charset="0"/>
              <a:buChar char="•"/>
            </a:pPr>
            <a:r>
              <a:rPr lang="en-US" sz="2000" dirty="0">
                <a:solidFill>
                  <a:schemeClr val="bg2">
                    <a:lumMod val="75000"/>
                  </a:schemeClr>
                </a:solidFill>
                <a:latin typeface="+mn-lt"/>
              </a:rPr>
              <a:t>Merge a selected metadata record with a saved template</a:t>
            </a:r>
          </a:p>
          <a:p>
            <a:pPr marL="800100" lvl="1" indent="-342900">
              <a:buFont typeface="Arial" panose="020B0604020202020204" pitchFamily="34" charset="0"/>
              <a:buChar char="•"/>
            </a:pPr>
            <a:r>
              <a:rPr lang="en-US" sz="2000" dirty="0">
                <a:solidFill>
                  <a:schemeClr val="bg2">
                    <a:lumMod val="75000"/>
                  </a:schemeClr>
                </a:solidFill>
                <a:latin typeface="+mn-lt"/>
              </a:rPr>
              <a:t>Save record as metadata template</a:t>
            </a:r>
          </a:p>
          <a:p>
            <a:pPr lvl="1"/>
            <a:endParaRPr lang="en-US" sz="2000" dirty="0">
              <a:solidFill>
                <a:schemeClr val="bg2">
                  <a:lumMod val="75000"/>
                </a:schemeClr>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87" y="2209800"/>
            <a:ext cx="3762313" cy="2819400"/>
          </a:xfrm>
          <a:prstGeom prst="rect">
            <a:avLst/>
          </a:prstGeom>
          <a:ln w="19050">
            <a:solidFill>
              <a:srgbClr val="1870B1"/>
            </a:solidFill>
          </a:ln>
          <a:effectLst/>
        </p:spPr>
      </p:pic>
    </p:spTree>
    <p:extLst>
      <p:ext uri="{BB962C8B-B14F-4D97-AF65-F5344CB8AC3E}">
        <p14:creationId xmlns:p14="http://schemas.microsoft.com/office/powerpoint/2010/main" val="52374154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C4A2613-4219-4596-AE0A-5730EE0BFD7B}">
  <ds:schemaRefs>
    <ds:schemaRef ds:uri="ESRI.ArcGIS.Mapping.OfficeIntegration.PowerPointInfo"/>
  </ds:schemaRefs>
</ds:datastoreItem>
</file>

<file path=customXml/itemProps10.xml><?xml version="1.0" encoding="utf-8"?>
<ds:datastoreItem xmlns:ds="http://schemas.openxmlformats.org/officeDocument/2006/customXml" ds:itemID="{B6DDC4FC-035B-4E75-A975-86970963E5F6}">
  <ds:schemaRefs>
    <ds:schemaRef ds:uri="ESRI.ArcGIS.Mapping.OfficeIntegration.PowerPointInfo"/>
  </ds:schemaRefs>
</ds:datastoreItem>
</file>

<file path=customXml/itemProps11.xml><?xml version="1.0" encoding="utf-8"?>
<ds:datastoreItem xmlns:ds="http://schemas.openxmlformats.org/officeDocument/2006/customXml" ds:itemID="{18DA0209-E912-404D-A930-1D6D5E9E9F2A}">
  <ds:schemaRefs>
    <ds:schemaRef ds:uri="ESRI.ArcGIS.Mapping.OfficeIntegration.PowerPointInfo"/>
  </ds:schemaRefs>
</ds:datastoreItem>
</file>

<file path=customXml/itemProps12.xml><?xml version="1.0" encoding="utf-8"?>
<ds:datastoreItem xmlns:ds="http://schemas.openxmlformats.org/officeDocument/2006/customXml" ds:itemID="{7E5F0878-0BB8-4775-A2DD-15738987EE11}">
  <ds:schemaRefs>
    <ds:schemaRef ds:uri="ESRI.ArcGIS.Mapping.OfficeIntegration.PowerPointInfo"/>
  </ds:schemaRefs>
</ds:datastoreItem>
</file>

<file path=customXml/itemProps13.xml><?xml version="1.0" encoding="utf-8"?>
<ds:datastoreItem xmlns:ds="http://schemas.openxmlformats.org/officeDocument/2006/customXml" ds:itemID="{7BF7E7FA-CB24-4C62-984C-B15D3E967295}">
  <ds:schemaRefs>
    <ds:schemaRef ds:uri="ESRI.ArcGIS.Mapping.OfficeIntegration.PowerPointInfo"/>
  </ds:schemaRefs>
</ds:datastoreItem>
</file>

<file path=customXml/itemProps14.xml><?xml version="1.0" encoding="utf-8"?>
<ds:datastoreItem xmlns:ds="http://schemas.openxmlformats.org/officeDocument/2006/customXml" ds:itemID="{8BE81706-7490-4DA7-8FC8-B8BCF740C180}">
  <ds:schemaRefs>
    <ds:schemaRef ds:uri="ESRI.ArcGIS.Mapping.OfficeIntegration.PowerPointInfo"/>
  </ds:schemaRefs>
</ds:datastoreItem>
</file>

<file path=customXml/itemProps15.xml><?xml version="1.0" encoding="utf-8"?>
<ds:datastoreItem xmlns:ds="http://schemas.openxmlformats.org/officeDocument/2006/customXml" ds:itemID="{D1B54070-3FF5-456A-A4F0-655ED214228A}">
  <ds:schemaRefs>
    <ds:schemaRef ds:uri="ESRI.ArcGIS.Mapping.OfficeIntegration.PowerPointInfo"/>
  </ds:schemaRefs>
</ds:datastoreItem>
</file>

<file path=customXml/itemProps16.xml><?xml version="1.0" encoding="utf-8"?>
<ds:datastoreItem xmlns:ds="http://schemas.openxmlformats.org/officeDocument/2006/customXml" ds:itemID="{CDEB8C02-321A-4617-AB0D-4282E75AC7E6}">
  <ds:schemaRefs>
    <ds:schemaRef ds:uri="ESRI.ArcGIS.Mapping.OfficeIntegration.PowerPointInfo"/>
  </ds:schemaRefs>
</ds:datastoreItem>
</file>

<file path=customXml/itemProps17.xml><?xml version="1.0" encoding="utf-8"?>
<ds:datastoreItem xmlns:ds="http://schemas.openxmlformats.org/officeDocument/2006/customXml" ds:itemID="{5972A501-DA40-4A7C-B970-39DCD9DE6EE2}">
  <ds:schemaRefs>
    <ds:schemaRef ds:uri="ESRI.ArcGIS.Mapping.OfficeIntegration.PowerPointInfo"/>
  </ds:schemaRefs>
</ds:datastoreItem>
</file>

<file path=customXml/itemProps18.xml><?xml version="1.0" encoding="utf-8"?>
<ds:datastoreItem xmlns:ds="http://schemas.openxmlformats.org/officeDocument/2006/customXml" ds:itemID="{0826B96E-8B47-4C6B-AF38-95EA5BC68746}">
  <ds:schemaRefs>
    <ds:schemaRef ds:uri="ESRI.ArcGIS.Mapping.OfficeIntegration.PowerPointInfo"/>
  </ds:schemaRefs>
</ds:datastoreItem>
</file>

<file path=customXml/itemProps19.xml><?xml version="1.0" encoding="utf-8"?>
<ds:datastoreItem xmlns:ds="http://schemas.openxmlformats.org/officeDocument/2006/customXml" ds:itemID="{A03B219F-1854-48A5-A1A4-8B1B689BADF9}">
  <ds:schemaRefs>
    <ds:schemaRef ds:uri="ESRI.ArcGIS.Mapping.OfficeIntegration.PowerPointInfo"/>
  </ds:schemaRefs>
</ds:datastoreItem>
</file>

<file path=customXml/itemProps2.xml><?xml version="1.0" encoding="utf-8"?>
<ds:datastoreItem xmlns:ds="http://schemas.openxmlformats.org/officeDocument/2006/customXml" ds:itemID="{257CAD08-36A8-4ECC-AB4C-4985B8577E34}">
  <ds:schemaRefs>
    <ds:schemaRef ds:uri="ESRI.ArcGIS.Mapping.OfficeIntegration.PowerPointInfo"/>
  </ds:schemaRefs>
</ds:datastoreItem>
</file>

<file path=customXml/itemProps20.xml><?xml version="1.0" encoding="utf-8"?>
<ds:datastoreItem xmlns:ds="http://schemas.openxmlformats.org/officeDocument/2006/customXml" ds:itemID="{080C4C4C-CC7D-43DE-A424-32805DBBA5A0}">
  <ds:schemaRefs>
    <ds:schemaRef ds:uri="ESRI.ArcGIS.Mapping.OfficeIntegration.PowerPointInfo"/>
  </ds:schemaRefs>
</ds:datastoreItem>
</file>

<file path=customXml/itemProps21.xml><?xml version="1.0" encoding="utf-8"?>
<ds:datastoreItem xmlns:ds="http://schemas.openxmlformats.org/officeDocument/2006/customXml" ds:itemID="{2805FE0E-0AB8-4912-AEA7-ABE0685268CC}">
  <ds:schemaRefs>
    <ds:schemaRef ds:uri="ESRI.ArcGIS.Mapping.OfficeIntegration.PowerPointInfo"/>
  </ds:schemaRefs>
</ds:datastoreItem>
</file>

<file path=customXml/itemProps22.xml><?xml version="1.0" encoding="utf-8"?>
<ds:datastoreItem xmlns:ds="http://schemas.openxmlformats.org/officeDocument/2006/customXml" ds:itemID="{BD126D43-793F-4A3A-AFB9-181843F96511}">
  <ds:schemaRefs>
    <ds:schemaRef ds:uri="ESRI.ArcGIS.Mapping.OfficeIntegration.PowerPointInfo"/>
  </ds:schemaRefs>
</ds:datastoreItem>
</file>

<file path=customXml/itemProps23.xml><?xml version="1.0" encoding="utf-8"?>
<ds:datastoreItem xmlns:ds="http://schemas.openxmlformats.org/officeDocument/2006/customXml" ds:itemID="{BD9E2A06-4389-4D10-B83A-C29676B621A1}">
  <ds:schemaRefs>
    <ds:schemaRef ds:uri="ESRI.ArcGIS.Mapping.OfficeIntegration.PowerPointInfo"/>
  </ds:schemaRefs>
</ds:datastoreItem>
</file>

<file path=customXml/itemProps24.xml><?xml version="1.0" encoding="utf-8"?>
<ds:datastoreItem xmlns:ds="http://schemas.openxmlformats.org/officeDocument/2006/customXml" ds:itemID="{E59280AC-9F4C-4954-A06C-F9AE0DB06357}">
  <ds:schemaRefs>
    <ds:schemaRef ds:uri="ESRI.ArcGIS.Mapping.OfficeIntegration.PowerPointInfo"/>
  </ds:schemaRefs>
</ds:datastoreItem>
</file>

<file path=customXml/itemProps25.xml><?xml version="1.0" encoding="utf-8"?>
<ds:datastoreItem xmlns:ds="http://schemas.openxmlformats.org/officeDocument/2006/customXml" ds:itemID="{154F3282-5C01-4D21-8677-65431B72F5B7}">
  <ds:schemaRefs>
    <ds:schemaRef ds:uri="ESRI.ArcGIS.Mapping.OfficeIntegration.PowerPointInfo"/>
  </ds:schemaRefs>
</ds:datastoreItem>
</file>

<file path=customXml/itemProps26.xml><?xml version="1.0" encoding="utf-8"?>
<ds:datastoreItem xmlns:ds="http://schemas.openxmlformats.org/officeDocument/2006/customXml" ds:itemID="{CC6EAA18-7C83-4B67-AF1F-E944A7073821}">
  <ds:schemaRefs>
    <ds:schemaRef ds:uri="ESRI.ArcGIS.Mapping.OfficeIntegration.PowerPointInfo"/>
  </ds:schemaRefs>
</ds:datastoreItem>
</file>

<file path=customXml/itemProps3.xml><?xml version="1.0" encoding="utf-8"?>
<ds:datastoreItem xmlns:ds="http://schemas.openxmlformats.org/officeDocument/2006/customXml" ds:itemID="{50587BDF-0EF9-48CE-BBF2-B90C0F5B2BB3}">
  <ds:schemaRefs>
    <ds:schemaRef ds:uri="ESRI.ArcGIS.Mapping.OfficeIntegration.PowerPointInfo"/>
  </ds:schemaRefs>
</ds:datastoreItem>
</file>

<file path=customXml/itemProps4.xml><?xml version="1.0" encoding="utf-8"?>
<ds:datastoreItem xmlns:ds="http://schemas.openxmlformats.org/officeDocument/2006/customXml" ds:itemID="{3414EF06-2A89-424B-ABA4-CA95FA0D9D52}">
  <ds:schemaRefs>
    <ds:schemaRef ds:uri="ESRI.ArcGIS.Mapping.OfficeIntegration.PowerPointInfo"/>
  </ds:schemaRefs>
</ds:datastoreItem>
</file>

<file path=customXml/itemProps5.xml><?xml version="1.0" encoding="utf-8"?>
<ds:datastoreItem xmlns:ds="http://schemas.openxmlformats.org/officeDocument/2006/customXml" ds:itemID="{678B8F28-44CB-47DE-89D3-AB8104B9B4E4}">
  <ds:schemaRefs>
    <ds:schemaRef ds:uri="ESRI.ArcGIS.Mapping.OfficeIntegration.PowerPointInfo"/>
  </ds:schemaRefs>
</ds:datastoreItem>
</file>

<file path=customXml/itemProps6.xml><?xml version="1.0" encoding="utf-8"?>
<ds:datastoreItem xmlns:ds="http://schemas.openxmlformats.org/officeDocument/2006/customXml" ds:itemID="{46C04950-1244-480F-93C1-E6BFD4A4CFBC}">
  <ds:schemaRefs>
    <ds:schemaRef ds:uri="ESRI.ArcGIS.Mapping.OfficeIntegration.PowerPointInfo"/>
  </ds:schemaRefs>
</ds:datastoreItem>
</file>

<file path=customXml/itemProps7.xml><?xml version="1.0" encoding="utf-8"?>
<ds:datastoreItem xmlns:ds="http://schemas.openxmlformats.org/officeDocument/2006/customXml" ds:itemID="{BF62FE3D-A201-4A21-95C3-02C27AF94DD4}">
  <ds:schemaRefs>
    <ds:schemaRef ds:uri="ESRI.ArcGIS.Mapping.OfficeIntegration.PowerPointInfo"/>
  </ds:schemaRefs>
</ds:datastoreItem>
</file>

<file path=customXml/itemProps8.xml><?xml version="1.0" encoding="utf-8"?>
<ds:datastoreItem xmlns:ds="http://schemas.openxmlformats.org/officeDocument/2006/customXml" ds:itemID="{B4717189-C6F9-4A07-B8BC-C8E537D7DAB6}">
  <ds:schemaRefs>
    <ds:schemaRef ds:uri="ESRI.ArcGIS.Mapping.OfficeIntegration.PowerPointInfo"/>
  </ds:schemaRefs>
</ds:datastoreItem>
</file>

<file path=customXml/itemProps9.xml><?xml version="1.0" encoding="utf-8"?>
<ds:datastoreItem xmlns:ds="http://schemas.openxmlformats.org/officeDocument/2006/customXml" ds:itemID="{DA214580-FC88-483B-A10F-6EE5566491F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99486</TotalTime>
  <Words>4042</Words>
  <Application>Microsoft Office PowerPoint</Application>
  <PresentationFormat>On-screen Show (4:3)</PresentationFormat>
  <Paragraphs>499</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MS PGothic</vt:lpstr>
      <vt:lpstr>Arial</vt:lpstr>
      <vt:lpstr>Calibri</vt:lpstr>
      <vt:lpstr>Calibri Light</vt:lpstr>
      <vt:lpstr>Times New Roman</vt:lpstr>
      <vt:lpstr>Wingdings</vt:lpstr>
      <vt:lpstr>Blank Presentation</vt:lpstr>
      <vt:lpstr>Custom Design</vt:lpstr>
      <vt:lpstr>EPA Metadata Editor v5.0</vt:lpstr>
      <vt:lpstr>Welcome</vt:lpstr>
      <vt:lpstr>Introduction to EME 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Marketing for Change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Coaxis International, ASP</dc:title>
  <dc:creator>Yuen.Andrew@epa.gov</dc:creator>
  <cp:lastModifiedBy>Harness, Catherine</cp:lastModifiedBy>
  <cp:revision>467</cp:revision>
  <cp:lastPrinted>2016-01-27T14:40:04Z</cp:lastPrinted>
  <dcterms:created xsi:type="dcterms:W3CDTF">2008-06-09T16:38:10Z</dcterms:created>
  <dcterms:modified xsi:type="dcterms:W3CDTF">2017-05-09T18:18:27Z</dcterms:modified>
</cp:coreProperties>
</file>