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6"/>
  </p:notesMasterIdLst>
  <p:handoutMasterIdLst>
    <p:handoutMasterId r:id="rId17"/>
  </p:handoutMasterIdLst>
  <p:sldIdLst>
    <p:sldId id="318" r:id="rId2"/>
    <p:sldId id="319" r:id="rId3"/>
    <p:sldId id="320" r:id="rId4"/>
    <p:sldId id="321" r:id="rId5"/>
    <p:sldId id="329" r:id="rId6"/>
    <p:sldId id="322" r:id="rId7"/>
    <p:sldId id="332" r:id="rId8"/>
    <p:sldId id="323" r:id="rId9"/>
    <p:sldId id="324" r:id="rId10"/>
    <p:sldId id="325" r:id="rId11"/>
    <p:sldId id="326" r:id="rId12"/>
    <p:sldId id="330" r:id="rId13"/>
    <p:sldId id="327" r:id="rId14"/>
    <p:sldId id="331" r:id="rId15"/>
  </p:sldIdLst>
  <p:sldSz cx="9144000" cy="6858000" type="screen4x3"/>
  <p:notesSz cx="7102475" cy="93884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Grande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Grande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Grande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Grande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Grande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Grande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Grande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Grande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Grande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008000"/>
    <a:srgbClr val="3366FF"/>
    <a:srgbClr val="FF0000"/>
    <a:srgbClr val="ECF2B0"/>
    <a:srgbClr val="CCFFCC"/>
    <a:srgbClr val="F0BFBE"/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86" autoAdjust="0"/>
    <p:restoredTop sz="70000" autoAdjust="0"/>
  </p:normalViewPr>
  <p:slideViewPr>
    <p:cSldViewPr>
      <p:cViewPr>
        <p:scale>
          <a:sx n="50" d="100"/>
          <a:sy n="50" d="100"/>
        </p:scale>
        <p:origin x="-846" y="-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58"/>
    </p:cViewPr>
  </p:sorterViewPr>
  <p:notesViewPr>
    <p:cSldViewPr>
      <p:cViewPr>
        <p:scale>
          <a:sx n="125" d="100"/>
          <a:sy n="125" d="100"/>
        </p:scale>
        <p:origin x="-942" y="648"/>
      </p:cViewPr>
      <p:guideLst>
        <p:guide orient="horz" pos="2957"/>
        <p:guide pos="223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kramse02\My%20Documents\EPA_Projects\Impervious%20Surface\Task1_products\Final\ISGM%20User%20Interface%20v1.0%2011-23-2011_ope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cat>
            <c:strRef>
              <c:f>Sheet1!$A$2:$A$4</c:f>
              <c:strCache>
                <c:ptCount val="3"/>
                <c:pt idx="0">
                  <c:v>Potomic Ave, DC</c:v>
                </c:pt>
                <c:pt idx="1">
                  <c:v>Glenmont, MD</c:v>
                </c:pt>
                <c:pt idx="2">
                  <c:v>Ashton, MD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0.48690433193213717</c:v>
                </c:pt>
                <c:pt idx="1">
                  <c:v>4.0991426000403584</c:v>
                </c:pt>
                <c:pt idx="2">
                  <c:v>8.1330482785383822</c:v>
                </c:pt>
              </c:numCache>
            </c:numRef>
          </c:val>
        </c:ser>
        <c:axId val="109742336"/>
        <c:axId val="110355968"/>
      </c:barChart>
      <c:catAx>
        <c:axId val="109742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700" baseline="0"/>
            </a:pPr>
            <a:endParaRPr lang="en-US"/>
          </a:p>
        </c:txPr>
        <c:crossAx val="110355968"/>
        <c:crosses val="autoZero"/>
        <c:auto val="1"/>
        <c:lblAlgn val="ctr"/>
        <c:lblOffset val="100"/>
      </c:catAx>
      <c:valAx>
        <c:axId val="1103559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aseline="0"/>
            </a:pPr>
            <a:endParaRPr lang="en-US"/>
          </a:p>
        </c:txPr>
        <c:crossAx val="109742336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64" tIns="46232" rIns="92464" bIns="46232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64" tIns="46232" rIns="92464" bIns="4623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8ED25110-A4B5-4CF3-823E-DADC14D1C324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64" tIns="46232" rIns="92464" bIns="46232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64" tIns="46232" rIns="92464" bIns="4623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1494D512-BA35-41F9-BC5A-C48CED575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1" tIns="47111" rIns="94221" bIns="47111" numCol="1" anchor="t" anchorCtr="0" compatLnSpc="1">
            <a:prstTxWarp prst="textNoShape">
              <a:avLst/>
            </a:prstTxWarp>
          </a:bodyPr>
          <a:lstStyle>
            <a:lvl1pPr algn="l" defTabSz="94230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1" tIns="47111" rIns="94221" bIns="47111" numCol="1" anchor="t" anchorCtr="0" compatLnSpc="1">
            <a:prstTxWarp prst="textNoShape">
              <a:avLst/>
            </a:prstTxWarp>
          </a:bodyPr>
          <a:lstStyle>
            <a:lvl1pPr algn="r" defTabSz="94230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3325" y="703263"/>
            <a:ext cx="4695825" cy="3521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460875"/>
            <a:ext cx="5680075" cy="42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1" tIns="47111" rIns="94221" bIns="471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1" tIns="47111" rIns="94221" bIns="47111" numCol="1" anchor="b" anchorCtr="0" compatLnSpc="1">
            <a:prstTxWarp prst="textNoShape">
              <a:avLst/>
            </a:prstTxWarp>
          </a:bodyPr>
          <a:lstStyle>
            <a:lvl1pPr algn="l" defTabSz="94230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1" tIns="47111" rIns="94221" bIns="47111" numCol="1" anchor="b" anchorCtr="0" compatLnSpc="1">
            <a:prstTxWarp prst="textNoShape">
              <a:avLst/>
            </a:prstTxWarp>
          </a:bodyPr>
          <a:lstStyle>
            <a:lvl1pPr algn="r" defTabSz="942300">
              <a:defRPr sz="1200">
                <a:latin typeface="Arial" charset="0"/>
              </a:defRPr>
            </a:lvl1pPr>
          </a:lstStyle>
          <a:p>
            <a:pPr>
              <a:defRPr/>
            </a:pPr>
            <a:fld id="{F02439D0-86E7-42B0-96BE-2719E06274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1FA830-BE5B-4E86-8E39-C0208A69DBA1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4452987-2EB5-4A6B-ACD3-FCD00E3F8A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29CA42-8486-4C30-BB00-46F10164A41E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3FB7A-2EAF-419E-8FBD-2BF605FB05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1EEEA8-97FF-4915-AA43-72A2912580F7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A8165-549C-4BD1-96E6-0E531C3F7D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EF09B5-EA90-4DE0-851F-53650203B9BF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B874C3-4FA3-45D0-98C8-078ED9FF423E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44350784-C0B1-4F15-9BEE-0CC9AD5988B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DAFA71-7A2D-427F-A8BD-8B381B3413A2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79D6E-AC19-4202-8EDA-B20896373A2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9AEEDA-FF13-4C57-A43A-D25D866C6D70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81D04-6580-466A-BA9D-F3F1F17C1F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24ADAD-4D06-439A-8F01-E039D24674BC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3857F-27FE-405D-A381-61E8EC0999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28692-0FEE-400E-9902-51E9DED2AB25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C3FFA1-8841-46E3-8CE7-A4FBFE3DD1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50822E-1DA6-47B4-961A-2FBFF464768F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7A8ACE-6412-4C25-BC98-7C0A62DAAE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FA9C4B-735C-4A0C-82C9-0932C4F5B39B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EE60D660-25B9-4A99-A325-0FB3AAFE8E7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B1FA830-BE5B-4E86-8E39-C0208A69DBA1}" type="datetime1">
              <a:rPr lang="en-US" smtClean="0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34452987-2EB5-4A6B-ACD3-FCD00E3F8A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" name="Picture 9" descr="HUD-Seal_color_Official_REVERSE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550" y="6172200"/>
            <a:ext cx="6016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US_Department_of_Transportation_REVERSE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36625" y="6192838"/>
            <a:ext cx="58737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epa_seal_white.PN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01800" y="6172200"/>
            <a:ext cx="58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wLxawB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C16811-FF9A-4896-96FD-B97F513A6AA8}" type="slidenum">
              <a:rPr lang="en-US" smtClean="0">
                <a:latin typeface="Arial" pitchFamily="34" charset="0"/>
              </a:rPr>
              <a:pPr/>
              <a:t>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4800" y="457200"/>
            <a:ext cx="8229600" cy="2667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A Tool for Estimating Impervious Surface Growth of Development Scenarios</a:t>
            </a:r>
            <a:br>
              <a:rPr lang="en-US" sz="4000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</a:br>
            <a:endParaRPr lang="en-US" sz="1400" dirty="0" smtClean="0">
              <a:solidFill>
                <a:srgbClr val="3366F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3733800"/>
            <a:ext cx="6400800" cy="19050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kern="0" dirty="0" smtClean="0">
                <a:latin typeface="+mn-lt"/>
              </a:rPr>
              <a:t>Kevin </a:t>
            </a:r>
            <a:r>
              <a:rPr lang="en-US" sz="2800" kern="0" dirty="0">
                <a:latin typeface="+mn-lt"/>
              </a:rPr>
              <a:t>Ramsey, Ph.D</a:t>
            </a:r>
            <a:r>
              <a:rPr lang="en-US" sz="2800" kern="0" dirty="0" smtClean="0">
                <a:latin typeface="+mn-lt"/>
              </a:rPr>
              <a:t>.</a:t>
            </a:r>
            <a:endParaRPr lang="en-US" sz="2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kern="0" dirty="0">
                <a:latin typeface="+mn-lt"/>
              </a:rPr>
              <a:t>U.S. EPA Office of Sustainable </a:t>
            </a:r>
            <a:r>
              <a:rPr lang="en-US" sz="2800" kern="0" dirty="0" smtClean="0">
                <a:latin typeface="+mn-lt"/>
              </a:rPr>
              <a:t>Communities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kern="0" dirty="0" smtClean="0">
                <a:latin typeface="+mn-lt"/>
              </a:rPr>
              <a:t>202.566.1153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US" sz="2800" kern="0" dirty="0" smtClean="0">
                <a:latin typeface="+mn-lt"/>
              </a:rPr>
              <a:t>Ramsey.Kevin@epa.gov</a:t>
            </a:r>
            <a:endParaRPr lang="en-US" sz="2800" kern="0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Example Location 3: Greenfield in Ashton, MD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81000" y="4495800"/>
            <a:ext cx="3124200" cy="2133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100 new housing units</a:t>
            </a:r>
          </a:p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25 new jobs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8.1 Acres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new impervious surface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304801" y="1524000"/>
          <a:ext cx="8534399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914400"/>
          </a:xfrm>
        </p:spPr>
        <p:txBody>
          <a:bodyPr>
            <a:noAutofit/>
          </a:bodyPr>
          <a:lstStyle/>
          <a:p>
            <a:r>
              <a:rPr lang="en-US" sz="2800" dirty="0" smtClean="0"/>
              <a:t>Net impervious surface growth (in acres) from adding 100 housing units and 25 jobs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Not Accounted for in the ISGM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267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Impervious surface area at site prior to development</a:t>
            </a:r>
          </a:p>
          <a:p>
            <a:r>
              <a:rPr lang="en-US" sz="2800" dirty="0" smtClean="0"/>
              <a:t>Urban design (e.g., street and sidewalk width)</a:t>
            </a:r>
          </a:p>
          <a:p>
            <a:r>
              <a:rPr lang="en-US" sz="2800" dirty="0" smtClean="0"/>
              <a:t>Type of commercial activity</a:t>
            </a:r>
          </a:p>
          <a:p>
            <a:r>
              <a:rPr lang="en-US" sz="2800" dirty="0" smtClean="0"/>
              <a:t>Impervious surface expansion outside of the immediate block group (e.g., expansion of arterials leading to a new development)</a:t>
            </a:r>
          </a:p>
          <a:p>
            <a:r>
              <a:rPr lang="en-US" sz="2800" dirty="0" smtClean="0"/>
              <a:t>Policies and zoning that would affect the form/density of new development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i="1" dirty="0" smtClean="0"/>
              <a:t>See report for detailed discussion of limitations.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Uses of this Tool/Model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828800"/>
            <a:ext cx="7772400" cy="4191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200" dirty="0" smtClean="0"/>
              <a:t>OSC is working with others to evaluate the appropriateness of the ISGM/tool for supporting the following kinds of activities:</a:t>
            </a:r>
          </a:p>
          <a:p>
            <a:pPr>
              <a:buNone/>
            </a:pPr>
            <a:endParaRPr lang="en-US" sz="3200" dirty="0" smtClean="0"/>
          </a:p>
          <a:p>
            <a:pPr lvl="1"/>
            <a:r>
              <a:rPr lang="en-US" sz="3000" dirty="0" smtClean="0"/>
              <a:t>Roughly comparing impervious surface impacts of alternative development scenarios</a:t>
            </a:r>
          </a:p>
          <a:p>
            <a:pPr lvl="1"/>
            <a:r>
              <a:rPr lang="en-US" sz="3000" dirty="0" smtClean="0"/>
              <a:t>Integrate with scenario planning tools for improved impervious surface indicators</a:t>
            </a:r>
          </a:p>
          <a:p>
            <a:pPr lvl="1"/>
            <a:r>
              <a:rPr lang="en-US" sz="3000" dirty="0" smtClean="0"/>
              <a:t>Integrate with water quality impact assessment tools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267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Thanks to Aaron </a:t>
            </a:r>
            <a:r>
              <a:rPr lang="en-US" sz="2800" dirty="0" err="1" smtClean="0"/>
              <a:t>Poresky</a:t>
            </a:r>
            <a:r>
              <a:rPr lang="en-US" sz="2800" dirty="0" smtClean="0"/>
              <a:t> and </a:t>
            </a:r>
            <a:r>
              <a:rPr lang="en-US" sz="2800" dirty="0" err="1" smtClean="0"/>
              <a:t>Geosyntec</a:t>
            </a:r>
            <a:r>
              <a:rPr lang="en-US" sz="2800" dirty="0" smtClean="0"/>
              <a:t> Consultants for developing the impervious surface growth model and tool in collaboration with EPA’s Office of Sustainable Communities.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FFA1-8841-46E3-8CE7-A4FBFE3DD12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267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We know that…</a:t>
            </a:r>
          </a:p>
          <a:p>
            <a:pPr lvl="1"/>
            <a:r>
              <a:rPr lang="en-US" sz="2800" dirty="0" smtClean="0"/>
              <a:t>Infill development results in less new impervious surface area than does </a:t>
            </a:r>
            <a:r>
              <a:rPr lang="en-US" sz="2800" dirty="0" err="1" smtClean="0"/>
              <a:t>greenfield</a:t>
            </a:r>
            <a:r>
              <a:rPr lang="en-US" sz="2800" dirty="0" smtClean="0"/>
              <a:t> development</a:t>
            </a:r>
          </a:p>
          <a:p>
            <a:r>
              <a:rPr lang="en-US" sz="2800" dirty="0" smtClean="0"/>
              <a:t>However…</a:t>
            </a:r>
          </a:p>
          <a:p>
            <a:pPr lvl="1"/>
            <a:r>
              <a:rPr lang="en-US" sz="2800" dirty="0" smtClean="0"/>
              <a:t>Existing methods for quantifying the impervious surface impacts of alternative development scenarios are either…</a:t>
            </a:r>
          </a:p>
          <a:p>
            <a:pPr lvl="2"/>
            <a:r>
              <a:rPr lang="en-US" sz="2400" dirty="0" smtClean="0"/>
              <a:t>Expensive , time-consuming, and/or data-hungry</a:t>
            </a:r>
          </a:p>
          <a:p>
            <a:pPr lvl="2"/>
            <a:r>
              <a:rPr lang="en-US" sz="2400" dirty="0" smtClean="0"/>
              <a:t>Overly simplified and insensitive to  location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7772400" cy="4343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A tool that is…</a:t>
            </a:r>
          </a:p>
          <a:p>
            <a:r>
              <a:rPr lang="en-US" sz="3200" dirty="0" smtClean="0"/>
              <a:t>Simple, easy to use</a:t>
            </a:r>
          </a:p>
          <a:p>
            <a:r>
              <a:rPr lang="en-US" sz="3200" dirty="0" smtClean="0"/>
              <a:t>Has no data requirements</a:t>
            </a:r>
          </a:p>
          <a:p>
            <a:r>
              <a:rPr lang="en-US" sz="3200" dirty="0" smtClean="0"/>
              <a:t>Accounts for location characteristics</a:t>
            </a:r>
          </a:p>
          <a:p>
            <a:r>
              <a:rPr lang="en-US" sz="3200" dirty="0" smtClean="0"/>
              <a:t>Accounts for impervious surface growth on the development site as well as immediate surrounding area (e.g., roads)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EPA’s Impervious Surface Growth Model (ISGM) Tool: Key Characteristics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4267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Estimates acres of impervious surface growth per new housing unit or employee as a function of:</a:t>
            </a:r>
          </a:p>
          <a:p>
            <a:pPr lvl="1"/>
            <a:r>
              <a:rPr lang="en-US" sz="2800" dirty="0" smtClean="0"/>
              <a:t>Housing density (housing units per unprotected acre)</a:t>
            </a:r>
          </a:p>
          <a:p>
            <a:pPr lvl="1"/>
            <a:r>
              <a:rPr lang="en-US" sz="2800" dirty="0" smtClean="0"/>
              <a:t>Employment density (employees per unprotected acre)</a:t>
            </a:r>
          </a:p>
          <a:p>
            <a:pPr lvl="1"/>
            <a:r>
              <a:rPr lang="en-US" sz="2800" dirty="0" smtClean="0"/>
              <a:t>Regional accessibility (jobs within 30 miles, dist. weighted)</a:t>
            </a:r>
          </a:p>
          <a:p>
            <a:pPr lvl="1"/>
            <a:endParaRPr lang="en-US" sz="2800" dirty="0" smtClean="0"/>
          </a:p>
          <a:p>
            <a:r>
              <a:rPr lang="en-US" sz="2800" dirty="0" smtClean="0"/>
              <a:t>Tool is pre-loaded with density and accessibility data for all census block groups in the U.S.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" y="5863583"/>
            <a:ext cx="8991601" cy="9182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838200"/>
            <a:ext cx="70866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228600"/>
            <a:ext cx="7997952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ISGM Interface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E5DA-54E0-47D4-9E20-08C70B1BCB4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38200"/>
            <a:ext cx="9144001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determine a location’s CBG ID </a:t>
            </a:r>
            <a:r>
              <a:rPr lang="en-US" sz="2700" dirty="0" smtClean="0"/>
              <a:t>(for those who aren’t GIS experts)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7772400" cy="4343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Census Block Group (CBG) is a unit of census geography. Each CBG has a 12-digit unique identifier. We call it “CBG ID”.</a:t>
            </a:r>
          </a:p>
          <a:p>
            <a:r>
              <a:rPr lang="en-US" dirty="0" smtClean="0"/>
              <a:t>Eventually we’d love for this tool to automatically </a:t>
            </a:r>
            <a:r>
              <a:rPr lang="en-US" dirty="0" err="1" smtClean="0"/>
              <a:t>geocode</a:t>
            </a:r>
            <a:r>
              <a:rPr lang="en-US" dirty="0" smtClean="0"/>
              <a:t> street addresses. In the meantime, here is an easy solution for identifying the CBG ID of a single location of interest:</a:t>
            </a:r>
          </a:p>
          <a:p>
            <a:pPr lvl="1"/>
            <a:r>
              <a:rPr lang="en-US" dirty="0" smtClean="0"/>
              <a:t>Go to: </a:t>
            </a:r>
            <a:r>
              <a:rPr lang="en-US" u="sng" dirty="0" smtClean="0">
                <a:hlinkClick r:id="rId2"/>
              </a:rPr>
              <a:t>http://bit.ly/wLxawB</a:t>
            </a:r>
            <a:endParaRPr lang="en-US" u="sng" dirty="0" smtClean="0"/>
          </a:p>
          <a:p>
            <a:pPr lvl="1"/>
            <a:r>
              <a:rPr lang="en-US" dirty="0" smtClean="0"/>
              <a:t>Type a street address into the search box. Map will zoom to location.</a:t>
            </a:r>
          </a:p>
          <a:p>
            <a:pPr lvl="1"/>
            <a:r>
              <a:rPr lang="en-US" dirty="0" smtClean="0"/>
              <a:t>Click on the map near the location. An info box will appear. At the top is the block group id. Copy it.</a:t>
            </a:r>
          </a:p>
          <a:p>
            <a:pPr lvl="1"/>
            <a:r>
              <a:rPr lang="en-US" dirty="0" smtClean="0"/>
              <a:t>Right click in an empty cell of the CBG ID column of the ISGM tool and select “Paste special”. Choose “text”.</a:t>
            </a:r>
          </a:p>
          <a:p>
            <a:pPr lvl="1"/>
            <a:r>
              <a:rPr lang="en-US" dirty="0" smtClean="0"/>
              <a:t>Edit the pasted text to remove the period in the id number.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3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Example Location 1: Infill near Potomac Metro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1000" y="4495800"/>
            <a:ext cx="3124200" cy="2133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100 new housing units</a:t>
            </a:r>
          </a:p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25 new jobs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0.5 Acres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new impervious surface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Example Location 2: Glenmont, MD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FE5DA-54E0-47D4-9E20-08C70B1BCB4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81000" y="4495800"/>
            <a:ext cx="3124200" cy="2133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100 new housing units</a:t>
            </a:r>
          </a:p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25 new jobs</a:t>
            </a:r>
          </a:p>
          <a:p>
            <a:pPr algn="l"/>
            <a:endPara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4.1 Acres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new impervious surface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36773</TotalTime>
  <Words>590</Words>
  <Application>Microsoft Office PowerPoint</Application>
  <PresentationFormat>On-screen Show (4:3)</PresentationFormat>
  <Paragraphs>81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Equity</vt:lpstr>
      <vt:lpstr>A Tool for Estimating Impervious Surface Growth of Development Scenarios </vt:lpstr>
      <vt:lpstr>The Problem</vt:lpstr>
      <vt:lpstr>The Need</vt:lpstr>
      <vt:lpstr>EPA’s Impervious Surface Growth Model (ISGM) Tool: Key Characteristics</vt:lpstr>
      <vt:lpstr>The Model</vt:lpstr>
      <vt:lpstr>ISGM Interface</vt:lpstr>
      <vt:lpstr>How to determine a location’s CBG ID (for those who aren’t GIS experts)</vt:lpstr>
      <vt:lpstr>Example Location 1: Infill near Potomac Metro</vt:lpstr>
      <vt:lpstr>Example Location 2: Glenmont, MD</vt:lpstr>
      <vt:lpstr>Example Location 3: Greenfield in Ashton, MD</vt:lpstr>
      <vt:lpstr>Net impervious surface growth (in acres) from adding 100 housing units and 25 jobs</vt:lpstr>
      <vt:lpstr>What is Not Accounted for in the ISGM</vt:lpstr>
      <vt:lpstr>Potential Uses of this Tool/Model</vt:lpstr>
      <vt:lpstr>Acknowledgements</vt:lpstr>
    </vt:vector>
  </TitlesOfParts>
  <Company>DOT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sarah.cottingham</dc:creator>
  <cp:lastModifiedBy>Kevin Ramsey</cp:lastModifiedBy>
  <cp:revision>730</cp:revision>
  <cp:lastPrinted>2011-05-25T01:28:24Z</cp:lastPrinted>
  <dcterms:created xsi:type="dcterms:W3CDTF">2009-06-15T14:05:23Z</dcterms:created>
  <dcterms:modified xsi:type="dcterms:W3CDTF">2012-01-27T20:49:44Z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000800ee07000000000001023720</vt:lpwstr>
  </property>
</Properties>
</file>